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0" d="100"/>
          <a:sy n="80" d="100"/>
        </p:scale>
        <p:origin x="58"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 slajda">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sr-Latn-RS"/>
              <a:t>Kliknite i uredite naslov mastera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r-Latn-RS"/>
              <a:t>Kliknite da biste uredili stil podnaslova mastera</a:t>
            </a:r>
            <a:endParaRPr lang="en-US" dirty="0"/>
          </a:p>
        </p:txBody>
      </p:sp>
      <p:sp>
        <p:nvSpPr>
          <p:cNvPr id="4" name="Date Placeholder 3"/>
          <p:cNvSpPr>
            <a:spLocks noGrp="1"/>
          </p:cNvSpPr>
          <p:nvPr>
            <p:ph type="dt" sz="half" idx="10"/>
          </p:nvPr>
        </p:nvSpPr>
        <p:spPr/>
        <p:txBody>
          <a:bodyPr/>
          <a:lstStyle/>
          <a:p>
            <a:fld id="{734BCCD4-CEB1-405B-A443-DD9CBCBEA552}" type="datetime1">
              <a:rPr lang="en-US" smtClean="0"/>
              <a:t>2/25/2024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167189395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vertikalni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t>Kliknite i uredite naslov mastera</a:t>
            </a:r>
            <a:endParaRPr lang="en-US" dirty="0"/>
          </a:p>
        </p:txBody>
      </p:sp>
      <p:sp>
        <p:nvSpPr>
          <p:cNvPr id="3" name="Vertical Text Placeholder 2"/>
          <p:cNvSpPr>
            <a:spLocks noGrp="1"/>
          </p:cNvSpPr>
          <p:nvPr>
            <p:ph type="body" orient="vert" idx="1"/>
          </p:nvPr>
        </p:nvSpPr>
        <p:spPr/>
        <p:txBody>
          <a:bodyPr vert="eaVert"/>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dirty="0"/>
          </a:p>
        </p:txBody>
      </p:sp>
      <p:sp>
        <p:nvSpPr>
          <p:cNvPr id="4" name="Date Placeholder 3"/>
          <p:cNvSpPr>
            <a:spLocks noGrp="1"/>
          </p:cNvSpPr>
          <p:nvPr>
            <p:ph type="dt" sz="half" idx="10"/>
          </p:nvPr>
        </p:nvSpPr>
        <p:spPr/>
        <p:txBody>
          <a:bodyPr/>
          <a:lstStyle/>
          <a:p>
            <a:fld id="{734BCCD4-CEB1-405B-A443-DD9CBCBEA552}" type="datetime1">
              <a:rPr lang="en-US" smtClean="0"/>
              <a:t>2/25/2024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144745482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ni naslov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sr-Latn-RS"/>
              <a:t>Kliknite i uredite naslov mastera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dirty="0"/>
          </a:p>
        </p:txBody>
      </p:sp>
      <p:sp>
        <p:nvSpPr>
          <p:cNvPr id="4" name="Date Placeholder 3"/>
          <p:cNvSpPr>
            <a:spLocks noGrp="1"/>
          </p:cNvSpPr>
          <p:nvPr>
            <p:ph type="dt" sz="half" idx="10"/>
          </p:nvPr>
        </p:nvSpPr>
        <p:spPr/>
        <p:txBody>
          <a:bodyPr/>
          <a:lstStyle/>
          <a:p>
            <a:fld id="{734BCCD4-CEB1-405B-A443-DD9CBCBEA552}" type="datetime1">
              <a:rPr lang="en-US" smtClean="0"/>
              <a:t>2/25/2024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131937897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t>Kliknite i uredite naslov mastera</a:t>
            </a:r>
            <a:endParaRPr lang="en-US" dirty="0"/>
          </a:p>
        </p:txBody>
      </p:sp>
      <p:sp>
        <p:nvSpPr>
          <p:cNvPr id="3" name="Content Placeholder 2"/>
          <p:cNvSpPr>
            <a:spLocks noGrp="1"/>
          </p:cNvSpPr>
          <p:nvPr>
            <p:ph idx="1"/>
          </p:nvPr>
        </p:nvSpPr>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dirty="0"/>
          </a:p>
        </p:txBody>
      </p:sp>
      <p:sp>
        <p:nvSpPr>
          <p:cNvPr id="4" name="Date Placeholder 3"/>
          <p:cNvSpPr>
            <a:spLocks noGrp="1"/>
          </p:cNvSpPr>
          <p:nvPr>
            <p:ph type="dt" sz="half" idx="10"/>
          </p:nvPr>
        </p:nvSpPr>
        <p:spPr/>
        <p:txBody>
          <a:bodyPr/>
          <a:lstStyle/>
          <a:p>
            <a:fld id="{734BCCD4-CEB1-405B-A443-DD9CBCBEA552}" type="datetime1">
              <a:rPr lang="en-US" smtClean="0"/>
              <a:t>2/25/2024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308537827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eljka">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sr-Latn-RS"/>
              <a:t>Kliknite i uredite naslov mastera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sr-Latn-RS"/>
              <a:t>Kliknite da biste uredili stilove teksta mastera</a:t>
            </a:r>
          </a:p>
        </p:txBody>
      </p:sp>
      <p:sp>
        <p:nvSpPr>
          <p:cNvPr id="4" name="Date Placeholder 3"/>
          <p:cNvSpPr>
            <a:spLocks noGrp="1"/>
          </p:cNvSpPr>
          <p:nvPr>
            <p:ph type="dt" sz="half" idx="10"/>
          </p:nvPr>
        </p:nvSpPr>
        <p:spPr/>
        <p:txBody>
          <a:bodyPr/>
          <a:lstStyle/>
          <a:p>
            <a:fld id="{734BCCD4-CEB1-405B-A443-DD9CBCBEA552}" type="datetime1">
              <a:rPr lang="en-US" smtClean="0"/>
              <a:t>2/25/2024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60473413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t>Kliknite i uredite naslov mastera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dirty="0"/>
          </a:p>
        </p:txBody>
      </p:sp>
      <p:sp>
        <p:nvSpPr>
          <p:cNvPr id="5" name="Date Placeholder 4"/>
          <p:cNvSpPr>
            <a:spLocks noGrp="1"/>
          </p:cNvSpPr>
          <p:nvPr>
            <p:ph type="dt" sz="half" idx="10"/>
          </p:nvPr>
        </p:nvSpPr>
        <p:spPr/>
        <p:txBody>
          <a:bodyPr/>
          <a:lstStyle/>
          <a:p>
            <a:fld id="{734BCCD4-CEB1-405B-A443-DD9CBCBEA552}" type="datetime1">
              <a:rPr lang="en-US" smtClean="0"/>
              <a:t>2/25/2024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223022779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eđenje">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sr-Latn-RS"/>
              <a:t>Kliknite i uredite naslov mastera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RS"/>
              <a:t>Kliknite da biste uredili stilove teksta mastera</a:t>
            </a:r>
          </a:p>
        </p:txBody>
      </p:sp>
      <p:sp>
        <p:nvSpPr>
          <p:cNvPr id="4" name="Content Placeholder 3"/>
          <p:cNvSpPr>
            <a:spLocks noGrp="1"/>
          </p:cNvSpPr>
          <p:nvPr>
            <p:ph sz="half" idx="2"/>
          </p:nvPr>
        </p:nvSpPr>
        <p:spPr>
          <a:xfrm>
            <a:off x="839788" y="2505075"/>
            <a:ext cx="5157787" cy="368458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RS"/>
              <a:t>Kliknite da biste uredili stilove teksta mastera</a:t>
            </a:r>
          </a:p>
        </p:txBody>
      </p:sp>
      <p:sp>
        <p:nvSpPr>
          <p:cNvPr id="6" name="Content Placeholder 5"/>
          <p:cNvSpPr>
            <a:spLocks noGrp="1"/>
          </p:cNvSpPr>
          <p:nvPr>
            <p:ph sz="quarter" idx="4"/>
          </p:nvPr>
        </p:nvSpPr>
        <p:spPr>
          <a:xfrm>
            <a:off x="6172200" y="2505075"/>
            <a:ext cx="5183188" cy="368458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dirty="0"/>
          </a:p>
        </p:txBody>
      </p:sp>
      <p:sp>
        <p:nvSpPr>
          <p:cNvPr id="7" name="Date Placeholder 6"/>
          <p:cNvSpPr>
            <a:spLocks noGrp="1"/>
          </p:cNvSpPr>
          <p:nvPr>
            <p:ph type="dt" sz="half" idx="10"/>
          </p:nvPr>
        </p:nvSpPr>
        <p:spPr/>
        <p:txBody>
          <a:bodyPr/>
          <a:lstStyle/>
          <a:p>
            <a:fld id="{734BCCD4-CEB1-405B-A443-DD9CBCBEA552}" type="datetime1">
              <a:rPr lang="en-US" smtClean="0"/>
              <a:t>2/25/2024</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996497237"/>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t>Kliknite i uredite naslov mastera</a:t>
            </a:r>
            <a:endParaRPr lang="en-US" dirty="0"/>
          </a:p>
        </p:txBody>
      </p:sp>
      <p:sp>
        <p:nvSpPr>
          <p:cNvPr id="3" name="Date Placeholder 2"/>
          <p:cNvSpPr>
            <a:spLocks noGrp="1"/>
          </p:cNvSpPr>
          <p:nvPr>
            <p:ph type="dt" sz="half" idx="10"/>
          </p:nvPr>
        </p:nvSpPr>
        <p:spPr/>
        <p:txBody>
          <a:bodyPr/>
          <a:lstStyle/>
          <a:p>
            <a:fld id="{734BCCD4-CEB1-405B-A443-DD9CBCBEA552}" type="datetime1">
              <a:rPr lang="en-US" smtClean="0"/>
              <a:t>2/25/2024</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3888339195"/>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4BCCD4-CEB1-405B-A443-DD9CBCBEA552}" type="datetime1">
              <a:rPr lang="en-US" smtClean="0"/>
              <a:t>2/25/2024</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178370576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a nat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r-Latn-RS"/>
              <a:t>Kliknite i uredite naslov mastera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r-Latn-RS"/>
              <a:t>Kliknite da biste uredili stilove teksta mastera</a:t>
            </a:r>
          </a:p>
        </p:txBody>
      </p:sp>
      <p:sp>
        <p:nvSpPr>
          <p:cNvPr id="5" name="Date Placeholder 4"/>
          <p:cNvSpPr>
            <a:spLocks noGrp="1"/>
          </p:cNvSpPr>
          <p:nvPr>
            <p:ph type="dt" sz="half" idx="10"/>
          </p:nvPr>
        </p:nvSpPr>
        <p:spPr/>
        <p:txBody>
          <a:bodyPr/>
          <a:lstStyle/>
          <a:p>
            <a:fld id="{734BCCD4-CEB1-405B-A443-DD9CBCBEA552}" type="datetime1">
              <a:rPr lang="en-US" smtClean="0"/>
              <a:t>2/25/2024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1839069084"/>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a nat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r-Latn-RS"/>
              <a:t>Kliknite i uredite naslov mastera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r-Latn-RS"/>
              <a:t>Kliknite na ikonu da dodate sliku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r-Latn-RS"/>
              <a:t>Kliknite da biste uredili stilove teksta mastera</a:t>
            </a:r>
          </a:p>
        </p:txBody>
      </p:sp>
      <p:sp>
        <p:nvSpPr>
          <p:cNvPr id="5" name="Date Placeholder 4"/>
          <p:cNvSpPr>
            <a:spLocks noGrp="1"/>
          </p:cNvSpPr>
          <p:nvPr>
            <p:ph type="dt" sz="half" idx="10"/>
          </p:nvPr>
        </p:nvSpPr>
        <p:spPr/>
        <p:txBody>
          <a:bodyPr/>
          <a:lstStyle/>
          <a:p>
            <a:fld id="{734BCCD4-CEB1-405B-A443-DD9CBCBEA552}" type="datetime1">
              <a:rPr lang="en-US" smtClean="0"/>
              <a:t>2/25/2024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398616403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r-Latn-RS"/>
              <a:t>Kliknite i uredite naslov mastera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34BCCD4-CEB1-405B-A443-DD9CBCBEA552}" type="datetime1">
              <a:rPr lang="en-US" smtClean="0"/>
              <a:t>2/25/2024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FDF98CC-160E-494C-8C3C-8CDC5FA257DE}" type="slidenum">
              <a:rPr lang="en-US" smtClean="0"/>
              <a:pPr/>
              <a:t>‹#›</a:t>
            </a:fld>
            <a:endParaRPr lang="en-US" dirty="0"/>
          </a:p>
        </p:txBody>
      </p:sp>
    </p:spTree>
    <p:extLst>
      <p:ext uri="{BB962C8B-B14F-4D97-AF65-F5344CB8AC3E}">
        <p14:creationId xmlns:p14="http://schemas.microsoft.com/office/powerpoint/2010/main" val="3545098179"/>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seoptimizacijasajta.com/on-page-seo-optimizacija/"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seoptimizacijasajta.com/izrada-sajtova/" TargetMode="External"/><Relationship Id="rId2" Type="http://schemas.openxmlformats.org/officeDocument/2006/relationships/hyperlink" Target="https://seoptimizacijasajta.com/politika-privatnosti/" TargetMode="Externa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seoptimizacijasajta.com/kako-se-radi-seo-optimizacija-url/" TargetMode="Externa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seoptimizacijasajta.com/seo-usluge/optimizacija-sajta-za-google/" TargetMode="External"/><Relationship Id="rId2" Type="http://schemas.openxmlformats.org/officeDocument/2006/relationships/hyperlink" Target="https://seoptimizacijasajta.com/5-saveta-za-dobro-korisnicko-iskustvo/"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5CFEE37-499E-F67B-8670-5B66FC3267A3}"/>
              </a:ext>
            </a:extLst>
          </p:cNvPr>
          <p:cNvSpPr>
            <a:spLocks noGrp="1"/>
          </p:cNvSpPr>
          <p:nvPr>
            <p:ph type="ctrTitle"/>
          </p:nvPr>
        </p:nvSpPr>
        <p:spPr>
          <a:xfrm>
            <a:off x="517870" y="978409"/>
            <a:ext cx="5021182" cy="1643880"/>
          </a:xfrm>
        </p:spPr>
        <p:txBody>
          <a:bodyPr anchor="t">
            <a:normAutofit fontScale="90000"/>
          </a:bodyPr>
          <a:lstStyle/>
          <a:p>
            <a:r>
              <a:rPr lang="en-US" dirty="0"/>
              <a:t>STRUKTURA WEB STRANICE</a:t>
            </a:r>
            <a:br>
              <a:rPr lang="sr-Latn-RS" dirty="0"/>
            </a:br>
            <a:endParaRPr lang="sr-Latn-RS" dirty="0"/>
          </a:p>
        </p:txBody>
      </p:sp>
      <p:pic>
        <p:nvPicPr>
          <p:cNvPr id="1026" name="Picture 2" descr="Slika na kojoj se nalazi tekst, crtež, snimak ekrana, dijagram&#10;&#10;Opis je automatski generisan">
            <a:extLst>
              <a:ext uri="{FF2B5EF4-FFF2-40B4-BE49-F238E27FC236}">
                <a16:creationId xmlns:a16="http://schemas.microsoft.com/office/drawing/2014/main" id="{2145FB9F-39E2-B5DE-67AC-4C955B9494B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837" r="1" b="32340"/>
          <a:stretch/>
        </p:blipFill>
        <p:spPr bwMode="auto">
          <a:xfrm>
            <a:off x="517871" y="2867025"/>
            <a:ext cx="11185082" cy="3379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92746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0B9EE3F3-89B7-43C3-8651-C4C9683099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E9D12E1D-50BB-564B-CE00-20CF559E9CED}"/>
              </a:ext>
            </a:extLst>
          </p:cNvPr>
          <p:cNvSpPr>
            <a:spLocks noGrp="1"/>
          </p:cNvSpPr>
          <p:nvPr>
            <p:ph type="title"/>
          </p:nvPr>
        </p:nvSpPr>
        <p:spPr>
          <a:xfrm>
            <a:off x="411480" y="991443"/>
            <a:ext cx="4443154" cy="1087819"/>
          </a:xfrm>
        </p:spPr>
        <p:txBody>
          <a:bodyPr anchor="b">
            <a:normAutofit/>
          </a:bodyPr>
          <a:lstStyle/>
          <a:p>
            <a:r>
              <a:rPr lang="sr-Latn-RS" sz="3400" b="1" i="0" u="none" strike="noStrike">
                <a:effectLst/>
                <a:latin typeface="Open Sans" panose="020B0606030504020204" pitchFamily="34" charset="0"/>
              </a:rPr>
              <a:t>Zaglavlje (header)</a:t>
            </a:r>
            <a:br>
              <a:rPr lang="sr-Latn-RS" sz="3400" b="1" i="0" u="none" strike="noStrike">
                <a:effectLst/>
                <a:latin typeface="Open Sans" panose="020B0606030504020204" pitchFamily="34" charset="0"/>
              </a:rPr>
            </a:br>
            <a:endParaRPr lang="sr-Latn-RS" sz="3400"/>
          </a:p>
        </p:txBody>
      </p:sp>
      <p:sp>
        <p:nvSpPr>
          <p:cNvPr id="8201" name="Rectangle 8200">
            <a:extLst>
              <a:ext uri="{FF2B5EF4-FFF2-40B4-BE49-F238E27FC236}">
                <a16:creationId xmlns:a16="http://schemas.microsoft.com/office/drawing/2014/main" id="{33AE4636-AEEC-45D6-84D4-7AC2DA48EC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216" name="Rectangle 8202">
            <a:extLst>
              <a:ext uri="{FF2B5EF4-FFF2-40B4-BE49-F238E27FC236}">
                <a16:creationId xmlns:a16="http://schemas.microsoft.com/office/drawing/2014/main" id="{8D9CE0F4-2EB2-4F1F-8AAC-DB3571D9F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5541"/>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Čuvar mesta za sadržaj 2">
            <a:extLst>
              <a:ext uri="{FF2B5EF4-FFF2-40B4-BE49-F238E27FC236}">
                <a16:creationId xmlns:a16="http://schemas.microsoft.com/office/drawing/2014/main" id="{A42FE707-66FB-4E65-BC45-D315682393B4}"/>
              </a:ext>
            </a:extLst>
          </p:cNvPr>
          <p:cNvSpPr>
            <a:spLocks noGrp="1"/>
          </p:cNvSpPr>
          <p:nvPr>
            <p:ph idx="1"/>
          </p:nvPr>
        </p:nvSpPr>
        <p:spPr>
          <a:xfrm>
            <a:off x="411480" y="2684095"/>
            <a:ext cx="4443154" cy="3492868"/>
          </a:xfrm>
        </p:spPr>
        <p:txBody>
          <a:bodyPr>
            <a:normAutofit/>
          </a:bodyPr>
          <a:lstStyle/>
          <a:p>
            <a:r>
              <a:rPr lang="sr-Latn-RS" sz="1800" b="1" i="0">
                <a:effectLst/>
                <a:latin typeface="Arimo"/>
              </a:rPr>
              <a:t>Zaglavlje</a:t>
            </a:r>
            <a:r>
              <a:rPr lang="sr-Latn-RS" sz="1800" b="0" i="0">
                <a:effectLst/>
                <a:latin typeface="Arimo"/>
              </a:rPr>
              <a:t> (</a:t>
            </a:r>
            <a:r>
              <a:rPr lang="sr-Latn-RS" sz="1800" b="0" i="1">
                <a:effectLst/>
                <a:latin typeface="Arimo"/>
              </a:rPr>
              <a:t>heder</a:t>
            </a:r>
            <a:r>
              <a:rPr lang="sr-Latn-RS" sz="1800" b="0" i="0">
                <a:effectLst/>
                <a:latin typeface="Arimo"/>
              </a:rPr>
              <a:t>) je vrh web stranice. Poželjno je da heder sadrži logo koji se nalazi uvek na istoj poziciji unutar zaglavlja. Poželjno je da zaglavlje bude uvek na istoj poziciji na web stranicama unutar jednog sajta. Na taj način web stranice potvrđuju da su deo jedne iste web prezentacije.</a:t>
            </a:r>
            <a:endParaRPr lang="sr-Latn-RS" sz="1800"/>
          </a:p>
        </p:txBody>
      </p:sp>
      <p:pic>
        <p:nvPicPr>
          <p:cNvPr id="8194" name="Picture 2" descr="Creating a website header and footer">
            <a:extLst>
              <a:ext uri="{FF2B5EF4-FFF2-40B4-BE49-F238E27FC236}">
                <a16:creationId xmlns:a16="http://schemas.microsoft.com/office/drawing/2014/main" id="{8D33C2B2-7069-3858-8102-47820696050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385816" y="1710712"/>
            <a:ext cx="6440424" cy="3381222"/>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8688985C-1391-CCA8-0E3A-4A5218A8860D}"/>
              </a:ext>
            </a:extLst>
          </p:cNvPr>
          <p:cNvSpPr/>
          <p:nvPr/>
        </p:nvSpPr>
        <p:spPr>
          <a:xfrm>
            <a:off x="6819900" y="1962150"/>
            <a:ext cx="4095750" cy="721945"/>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r-Latn-RS"/>
          </a:p>
        </p:txBody>
      </p:sp>
    </p:spTree>
    <p:extLst>
      <p:ext uri="{BB962C8B-B14F-4D97-AF65-F5344CB8AC3E}">
        <p14:creationId xmlns:p14="http://schemas.microsoft.com/office/powerpoint/2010/main" val="39478834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55F7ABCA-A68A-47DD-B732-76FF34C6FB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E9C51AF2-ABD5-26D1-D7F6-0664C6E6646E}"/>
              </a:ext>
            </a:extLst>
          </p:cNvPr>
          <p:cNvSpPr>
            <a:spLocks noGrp="1"/>
          </p:cNvSpPr>
          <p:nvPr>
            <p:ph type="title"/>
          </p:nvPr>
        </p:nvSpPr>
        <p:spPr>
          <a:xfrm>
            <a:off x="643465" y="3505199"/>
            <a:ext cx="4809068" cy="2608143"/>
          </a:xfrm>
        </p:spPr>
        <p:txBody>
          <a:bodyPr vert="horz" lIns="91440" tIns="45720" rIns="91440" bIns="45720" rtlCol="0" anchor="t">
            <a:normAutofit/>
          </a:bodyPr>
          <a:lstStyle/>
          <a:p>
            <a:pPr algn="ctr"/>
            <a:r>
              <a:rPr lang="en-US" sz="4000" b="1" kern="1200">
                <a:solidFill>
                  <a:schemeClr val="tx1"/>
                </a:solidFill>
                <a:latin typeface="+mj-lt"/>
                <a:ea typeface="+mj-ea"/>
                <a:cs typeface="+mj-cs"/>
              </a:rPr>
              <a:t>Logo (logotip)</a:t>
            </a:r>
            <a:br>
              <a:rPr lang="en-US" sz="4000" b="1" kern="1200">
                <a:solidFill>
                  <a:schemeClr val="tx1"/>
                </a:solidFill>
                <a:latin typeface="+mj-lt"/>
                <a:ea typeface="+mj-ea"/>
                <a:cs typeface="+mj-cs"/>
              </a:rPr>
            </a:br>
            <a:endParaRPr lang="en-US" sz="4000" kern="1200">
              <a:solidFill>
                <a:schemeClr val="tx1"/>
              </a:solidFill>
              <a:latin typeface="+mj-lt"/>
              <a:ea typeface="+mj-ea"/>
              <a:cs typeface="+mj-cs"/>
            </a:endParaRPr>
          </a:p>
        </p:txBody>
      </p:sp>
      <p:pic>
        <p:nvPicPr>
          <p:cNvPr id="5" name="Slika 4" descr="Slika na kojoj se nalazi Font, tekst, Grafika, grafički dizajn&#10;&#10;Opis je automatski generisan">
            <a:extLst>
              <a:ext uri="{FF2B5EF4-FFF2-40B4-BE49-F238E27FC236}">
                <a16:creationId xmlns:a16="http://schemas.microsoft.com/office/drawing/2014/main" id="{300F8A25-0902-3A55-4DD7-A30CDFB14E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467" y="4902774"/>
            <a:ext cx="5247036" cy="1311759"/>
          </a:xfrm>
          <a:prstGeom prst="rect">
            <a:avLst/>
          </a:prstGeom>
        </p:spPr>
      </p:pic>
      <p:sp>
        <p:nvSpPr>
          <p:cNvPr id="3" name="Čuvar mesta za sadržaj 2">
            <a:extLst>
              <a:ext uri="{FF2B5EF4-FFF2-40B4-BE49-F238E27FC236}">
                <a16:creationId xmlns:a16="http://schemas.microsoft.com/office/drawing/2014/main" id="{B9DE5EC1-5853-1250-5E99-97E43C14676A}"/>
              </a:ext>
            </a:extLst>
          </p:cNvPr>
          <p:cNvSpPr>
            <a:spLocks/>
          </p:cNvSpPr>
          <p:nvPr/>
        </p:nvSpPr>
        <p:spPr>
          <a:xfrm>
            <a:off x="6007100" y="643467"/>
            <a:ext cx="5668433" cy="5401733"/>
          </a:xfrm>
          <a:prstGeom prst="rect">
            <a:avLst/>
          </a:prstGeom>
        </p:spPr>
        <p:txBody>
          <a:bodyPr vert="horz" lIns="91440" tIns="45720" rIns="91440" bIns="45720" rtlCol="0" anchor="ctr">
            <a:normAutofit/>
          </a:bodyPr>
          <a:lstStyle/>
          <a:p>
            <a:pPr indent="-228600" defTabSz="914400" fontAlgn="base">
              <a:lnSpc>
                <a:spcPct val="90000"/>
              </a:lnSpc>
              <a:spcAft>
                <a:spcPts val="600"/>
              </a:spcAft>
              <a:buFont typeface="Arial" panose="020B0604020202020204" pitchFamily="34" charset="0"/>
              <a:buChar char="•"/>
            </a:pPr>
            <a:r>
              <a:rPr lang="en-US" b="1"/>
              <a:t>Logo</a:t>
            </a:r>
            <a:r>
              <a:rPr lang="en-US"/>
              <a:t> ili logotip je vizelni identitet sajta. To je grafički prikaz sačinjen od simbola, slova i grafike tako da nedvosmisleno definiše sadržaj internet prezentacije kojoj pripada.</a:t>
            </a:r>
          </a:p>
          <a:p>
            <a:pPr indent="-228600" defTabSz="914400" fontAlgn="base">
              <a:lnSpc>
                <a:spcPct val="90000"/>
              </a:lnSpc>
              <a:spcAft>
                <a:spcPts val="600"/>
              </a:spcAft>
              <a:buFont typeface="Arial" panose="020B0604020202020204" pitchFamily="34" charset="0"/>
              <a:buChar char="•"/>
            </a:pPr>
            <a:r>
              <a:rPr lang="en-US" b="1"/>
              <a:t>Logotip</a:t>
            </a:r>
            <a:r>
              <a:rPr lang="en-US"/>
              <a:t> je deo identiteta sajta i njegovog vlasnika ili firme kojoj pripada. Njegova uloga je stvaranje jedinstvene, lako prepoznatljive slike na tržištu i jasno diferenciranje od ostalih, posebno od konkurencije. </a:t>
            </a:r>
          </a:p>
          <a:p>
            <a:pPr indent="-228600" defTabSz="914400" fontAlgn="base">
              <a:lnSpc>
                <a:spcPct val="90000"/>
              </a:lnSpc>
              <a:spcAft>
                <a:spcPts val="600"/>
              </a:spcAft>
              <a:buFont typeface="Arial" panose="020B0604020202020204" pitchFamily="34" charset="0"/>
              <a:buChar char="•"/>
            </a:pPr>
            <a:r>
              <a:rPr lang="en-US" b="1"/>
              <a:t>Prvi cilj logoa</a:t>
            </a:r>
            <a:r>
              <a:rPr lang="en-US"/>
              <a:t> je trenutno vizuelno prepoznavanje onoga šta predstavlja. </a:t>
            </a:r>
            <a:r>
              <a:rPr lang="en-US" b="1"/>
              <a:t>Krajnji cilj logotipa</a:t>
            </a:r>
            <a:r>
              <a:rPr lang="en-US"/>
              <a:t> je njegov doprinos ukupnom jačanju prepoznatljivosti brenda i širenje svesti o njemu.</a:t>
            </a:r>
          </a:p>
          <a:p>
            <a:pPr indent="-228600" defTabSz="914400">
              <a:lnSpc>
                <a:spcPct val="90000"/>
              </a:lnSpc>
              <a:spcAft>
                <a:spcPts val="600"/>
              </a:spcAft>
              <a:buFont typeface="Arial" panose="020B0604020202020204" pitchFamily="34" charset="0"/>
              <a:buChar char="•"/>
            </a:pPr>
            <a:endParaRPr lang="en-US"/>
          </a:p>
        </p:txBody>
      </p:sp>
    </p:spTree>
    <p:extLst>
      <p:ext uri="{BB962C8B-B14F-4D97-AF65-F5344CB8AC3E}">
        <p14:creationId xmlns:p14="http://schemas.microsoft.com/office/powerpoint/2010/main" val="2442151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058A14AF-9FB5-4CC7-BA35-E8E85D3E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0B6FEC46-26CD-1911-BDF8-DFC337D56103}"/>
              </a:ext>
            </a:extLst>
          </p:cNvPr>
          <p:cNvSpPr>
            <a:spLocks noGrp="1"/>
          </p:cNvSpPr>
          <p:nvPr>
            <p:ph type="title"/>
          </p:nvPr>
        </p:nvSpPr>
        <p:spPr>
          <a:xfrm>
            <a:off x="793662" y="386930"/>
            <a:ext cx="10066122" cy="1298448"/>
          </a:xfrm>
        </p:spPr>
        <p:txBody>
          <a:bodyPr anchor="b">
            <a:normAutofit/>
          </a:bodyPr>
          <a:lstStyle/>
          <a:p>
            <a:r>
              <a:rPr lang="sr-Latn-RS" sz="4100" b="1">
                <a:latin typeface="Open Sans" panose="020B0606030504020204" pitchFamily="34" charset="0"/>
              </a:rPr>
              <a:t>Meni i navigacija</a:t>
            </a:r>
            <a:br>
              <a:rPr lang="sr-Latn-RS" sz="4100" b="1">
                <a:latin typeface="Open Sans" panose="020B0606030504020204" pitchFamily="34" charset="0"/>
              </a:rPr>
            </a:br>
            <a:endParaRPr lang="sr-Latn-RS" sz="4100"/>
          </a:p>
        </p:txBody>
      </p:sp>
      <p:sp>
        <p:nvSpPr>
          <p:cNvPr id="9225" name="Rectangle 9224">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7" name="Rectangle 9226">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E275EE37-D49B-7ECD-B78F-75357EAB0E9A}"/>
              </a:ext>
            </a:extLst>
          </p:cNvPr>
          <p:cNvSpPr>
            <a:spLocks noGrp="1"/>
          </p:cNvSpPr>
          <p:nvPr>
            <p:ph idx="1"/>
          </p:nvPr>
        </p:nvSpPr>
        <p:spPr>
          <a:xfrm>
            <a:off x="793661" y="2599509"/>
            <a:ext cx="4530898" cy="3639450"/>
          </a:xfrm>
        </p:spPr>
        <p:txBody>
          <a:bodyPr anchor="ctr">
            <a:normAutofit/>
          </a:bodyPr>
          <a:lstStyle/>
          <a:p>
            <a:pPr fontAlgn="base"/>
            <a:r>
              <a:rPr lang="sr-Latn-RS" sz="1600" b="1" i="0">
                <a:effectLst/>
                <a:latin typeface="inherit"/>
              </a:rPr>
              <a:t>Meni </a:t>
            </a:r>
            <a:r>
              <a:rPr lang="sr-Latn-RS" sz="1600" b="0" i="0">
                <a:effectLst/>
                <a:latin typeface="Arimo"/>
              </a:rPr>
              <a:t>je najefektniji oblik</a:t>
            </a:r>
            <a:r>
              <a:rPr lang="sr-Latn-RS" sz="1600" b="1" i="0">
                <a:effectLst/>
                <a:latin typeface="inherit"/>
              </a:rPr>
              <a:t> organizacije navigacije </a:t>
            </a:r>
            <a:r>
              <a:rPr lang="sr-Latn-RS" sz="1600" b="0" i="0">
                <a:effectLst/>
                <a:latin typeface="Arimo"/>
              </a:rPr>
              <a:t>i jedan od najbitnijih elemenata od kojih zavisi dobra struktura sajta. Jako je važno da meni bude pravilno pozicioniran i organizovan tako da omogućava lako snalaženje posetilaca.</a:t>
            </a:r>
          </a:p>
          <a:p>
            <a:pPr fontAlgn="base"/>
            <a:r>
              <a:rPr lang="sr-Latn-RS" sz="1600" b="1" i="0">
                <a:effectLst/>
                <a:latin typeface="inherit"/>
              </a:rPr>
              <a:t>Meni najčešće sadrži </a:t>
            </a:r>
            <a:r>
              <a:rPr lang="sr-Latn-RS" sz="1600" b="0" i="0">
                <a:effectLst/>
                <a:latin typeface="Arimo"/>
              </a:rPr>
              <a:t>linkovane kategorije preko kojih posetioci mogu da se informišu o sadržini sajta i postojećim stranica, kao i da im pristupe na jedan klik.</a:t>
            </a:r>
          </a:p>
          <a:p>
            <a:pPr fontAlgn="base"/>
            <a:r>
              <a:rPr lang="sr-Latn-RS" sz="1600" b="1" i="0">
                <a:effectLst/>
                <a:latin typeface="inherit"/>
              </a:rPr>
              <a:t>Navigacija</a:t>
            </a:r>
            <a:r>
              <a:rPr lang="sr-Latn-RS" sz="1600" b="0" i="0">
                <a:effectLst/>
                <a:latin typeface="Arimo"/>
              </a:rPr>
              <a:t> u vidu menija je uvek lako uočljiva. Može biti </a:t>
            </a:r>
            <a:r>
              <a:rPr lang="sr-Latn-RS" sz="1600" b="0" i="1">
                <a:effectLst/>
                <a:latin typeface="inherit"/>
              </a:rPr>
              <a:t>horizontalna</a:t>
            </a:r>
            <a:r>
              <a:rPr lang="sr-Latn-RS" sz="1600" b="0" i="0">
                <a:effectLst/>
                <a:latin typeface="Arimo"/>
              </a:rPr>
              <a:t>, </a:t>
            </a:r>
            <a:r>
              <a:rPr lang="sr-Latn-RS" sz="1600" b="0" i="1">
                <a:effectLst/>
                <a:latin typeface="inherit"/>
              </a:rPr>
              <a:t>vertikalna</a:t>
            </a:r>
            <a:r>
              <a:rPr lang="sr-Latn-RS" sz="1600" b="0" i="0">
                <a:effectLst/>
                <a:latin typeface="Arimo"/>
              </a:rPr>
              <a:t> ili </a:t>
            </a:r>
            <a:r>
              <a:rPr lang="sr-Latn-RS" sz="1600" b="0" i="1">
                <a:effectLst/>
                <a:latin typeface="inherit"/>
              </a:rPr>
              <a:t>kombinovana</a:t>
            </a:r>
            <a:r>
              <a:rPr lang="sr-Latn-RS" sz="1600" b="0" i="0">
                <a:effectLst/>
                <a:latin typeface="Arimo"/>
              </a:rPr>
              <a:t>, smeštena ispod zaglavlja, u gornjem desnom uglu ili u levoj bočnoj traci.</a:t>
            </a:r>
          </a:p>
          <a:p>
            <a:endParaRPr lang="sr-Latn-RS" sz="1600"/>
          </a:p>
        </p:txBody>
      </p:sp>
      <p:pic>
        <p:nvPicPr>
          <p:cNvPr id="9218" name="Picture 2" descr="A Comprehensive Guide to the Types of Nav Menus on Website">
            <a:extLst>
              <a:ext uri="{FF2B5EF4-FFF2-40B4-BE49-F238E27FC236}">
                <a16:creationId xmlns:a16="http://schemas.microsoft.com/office/drawing/2014/main" id="{68AD2579-8429-35AB-61AC-F39C1157832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911532" y="2970116"/>
            <a:ext cx="5150277" cy="2742522"/>
          </a:xfrm>
          <a:prstGeom prst="rect">
            <a:avLst/>
          </a:prstGeom>
          <a:noFill/>
          <a:extLst>
            <a:ext uri="{909E8E84-426E-40DD-AFC4-6F175D3DCCD1}">
              <a14:hiddenFill xmlns:a14="http://schemas.microsoft.com/office/drawing/2010/main">
                <a:solidFill>
                  <a:srgbClr val="FFFFFF"/>
                </a:solidFill>
              </a14:hiddenFill>
            </a:ext>
          </a:extLst>
        </p:spPr>
      </p:pic>
      <p:sp>
        <p:nvSpPr>
          <p:cNvPr id="9229" name="Rectangle 9228">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3353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FDEBE5FE-C39D-83C5-EBC7-F42DB9C179A5}"/>
              </a:ext>
            </a:extLst>
          </p:cNvPr>
          <p:cNvSpPr>
            <a:spLocks noGrp="1"/>
          </p:cNvSpPr>
          <p:nvPr>
            <p:ph type="title"/>
          </p:nvPr>
        </p:nvSpPr>
        <p:spPr>
          <a:xfrm>
            <a:off x="630936" y="640080"/>
            <a:ext cx="4818888" cy="1481328"/>
          </a:xfrm>
        </p:spPr>
        <p:txBody>
          <a:bodyPr anchor="b">
            <a:normAutofit/>
          </a:bodyPr>
          <a:lstStyle/>
          <a:p>
            <a:r>
              <a:rPr lang="sr-Latn-RS" sz="2600" b="1">
                <a:latin typeface="Open Sans" panose="020B0606030504020204" pitchFamily="34" charset="0"/>
              </a:rPr>
              <a:t>Sadržaj web stranice kao element strukture sajta</a:t>
            </a:r>
            <a:br>
              <a:rPr lang="sr-Latn-RS" sz="2600" b="1">
                <a:latin typeface="Open Sans" panose="020B0606030504020204" pitchFamily="34" charset="0"/>
              </a:rPr>
            </a:br>
            <a:endParaRPr lang="sr-Latn-RS" sz="2600"/>
          </a:p>
        </p:txBody>
      </p:sp>
      <p:sp>
        <p:nvSpPr>
          <p:cNvPr id="10249" name="sketch line">
            <a:extLst>
              <a:ext uri="{FF2B5EF4-FFF2-40B4-BE49-F238E27FC236}">
                <a16:creationId xmlns:a16="http://schemas.microsoft.com/office/drawing/2014/main" id="{650D18FE-0824-4A46-B22C-A86B52E57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260FC638-82FE-2AEF-057F-AE6F933324C4}"/>
              </a:ext>
            </a:extLst>
          </p:cNvPr>
          <p:cNvSpPr>
            <a:spLocks noGrp="1"/>
          </p:cNvSpPr>
          <p:nvPr>
            <p:ph idx="1"/>
          </p:nvPr>
        </p:nvSpPr>
        <p:spPr>
          <a:xfrm>
            <a:off x="630936" y="2660904"/>
            <a:ext cx="4818888" cy="3547872"/>
          </a:xfrm>
        </p:spPr>
        <p:txBody>
          <a:bodyPr anchor="t">
            <a:normAutofit/>
          </a:bodyPr>
          <a:lstStyle/>
          <a:p>
            <a:pPr fontAlgn="base"/>
            <a:r>
              <a:rPr lang="sr-Latn-RS" sz="2000" b="1" i="0">
                <a:effectLst/>
                <a:latin typeface="inherit"/>
              </a:rPr>
              <a:t>Sadržaj (content)</a:t>
            </a:r>
            <a:r>
              <a:rPr lang="sr-Latn-RS" sz="2000" b="0" i="0">
                <a:effectLst/>
                <a:latin typeface="Arimo"/>
              </a:rPr>
              <a:t> je svrha i smisao postojanja svake web stranice, jer je to ono šta posetilac traži, čita ili pregleda. Ovaj </a:t>
            </a:r>
            <a:r>
              <a:rPr lang="sr-Latn-RS" sz="2000" b="1" i="0">
                <a:effectLst/>
                <a:latin typeface="inherit"/>
              </a:rPr>
              <a:t>najvažniji element strukture sajta</a:t>
            </a:r>
            <a:r>
              <a:rPr lang="sr-Latn-RS" sz="2000" b="0" i="0">
                <a:effectLst/>
                <a:latin typeface="Arimo"/>
              </a:rPr>
              <a:t> zauzima najveći deo kod većine web stranica i predstavlja njihovu suštinu.</a:t>
            </a:r>
          </a:p>
          <a:p>
            <a:pPr fontAlgn="base"/>
            <a:r>
              <a:rPr lang="sr-Latn-RS" sz="2000" b="0" i="0">
                <a:effectLst/>
                <a:latin typeface="Arimo"/>
              </a:rPr>
              <a:t>Zbog toga sadržaj sajta mora biti originalan i iscrpan u objašnjenju pitanja koja obrađuje. Koliko je sadržaj stranica sajta značajan, govori i to da postoji posebna strategija za njegovu optimizaciju – </a:t>
            </a:r>
            <a:r>
              <a:rPr lang="sr-Latn-RS" sz="2000" b="0" i="0" u="none" strike="noStrike">
                <a:effectLst/>
                <a:latin typeface="Arimo"/>
                <a:hlinkClick r:id="rId2"/>
              </a:rPr>
              <a:t>On Page SEO optimizacija sajta</a:t>
            </a:r>
            <a:r>
              <a:rPr lang="sr-Latn-RS" sz="2000" b="0" i="0">
                <a:effectLst/>
                <a:latin typeface="Arimo"/>
              </a:rPr>
              <a:t>.</a:t>
            </a:r>
          </a:p>
          <a:p>
            <a:endParaRPr lang="sr-Latn-RS" sz="2000"/>
          </a:p>
        </p:txBody>
      </p:sp>
      <p:pic>
        <p:nvPicPr>
          <p:cNvPr id="10242" name="Picture 2" descr="Usable) Content Is King - Usability Geek">
            <a:extLst>
              <a:ext uri="{FF2B5EF4-FFF2-40B4-BE49-F238E27FC236}">
                <a16:creationId xmlns:a16="http://schemas.microsoft.com/office/drawing/2014/main" id="{EB7A131A-344C-BAC3-4D92-06AAFC86BA6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99048" y="1900489"/>
            <a:ext cx="5458968" cy="3057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96450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78" name="Rectangle 11277">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C0AB6AD4-EBF8-9E51-F76D-EE153050D85C}"/>
              </a:ext>
            </a:extLst>
          </p:cNvPr>
          <p:cNvSpPr>
            <a:spLocks noGrp="1"/>
          </p:cNvSpPr>
          <p:nvPr>
            <p:ph type="title"/>
          </p:nvPr>
        </p:nvSpPr>
        <p:spPr>
          <a:xfrm>
            <a:off x="630936" y="639520"/>
            <a:ext cx="3429000" cy="1719072"/>
          </a:xfrm>
        </p:spPr>
        <p:txBody>
          <a:bodyPr anchor="b">
            <a:normAutofit/>
          </a:bodyPr>
          <a:lstStyle/>
          <a:p>
            <a:r>
              <a:rPr lang="sr-Latn-RS" sz="2600" b="1">
                <a:latin typeface="Open Sans" panose="020B0606030504020204" pitchFamily="34" charset="0"/>
              </a:rPr>
              <a:t>Bočna kolona web sajta (</a:t>
            </a:r>
            <a:r>
              <a:rPr lang="sr-Latn-RS" sz="2600" b="1" i="1">
                <a:latin typeface="inherit"/>
              </a:rPr>
              <a:t>sidebar</a:t>
            </a:r>
            <a:r>
              <a:rPr lang="sr-Latn-RS" sz="2600" b="1">
                <a:latin typeface="Open Sans" panose="020B0606030504020204" pitchFamily="34" charset="0"/>
              </a:rPr>
              <a:t>)</a:t>
            </a:r>
            <a:br>
              <a:rPr lang="sr-Latn-RS" sz="2600" b="1">
                <a:latin typeface="Open Sans" panose="020B0606030504020204" pitchFamily="34" charset="0"/>
              </a:rPr>
            </a:br>
            <a:endParaRPr lang="sr-Latn-RS" sz="2600"/>
          </a:p>
        </p:txBody>
      </p:sp>
      <p:sp>
        <p:nvSpPr>
          <p:cNvPr id="11280"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746BF891-1E0C-7B85-61C3-B9932E5E24F5}"/>
              </a:ext>
            </a:extLst>
          </p:cNvPr>
          <p:cNvSpPr>
            <a:spLocks noGrp="1"/>
          </p:cNvSpPr>
          <p:nvPr>
            <p:ph idx="1"/>
          </p:nvPr>
        </p:nvSpPr>
        <p:spPr>
          <a:xfrm>
            <a:off x="630936" y="2807208"/>
            <a:ext cx="3429000" cy="3410712"/>
          </a:xfrm>
        </p:spPr>
        <p:txBody>
          <a:bodyPr anchor="t">
            <a:normAutofit/>
          </a:bodyPr>
          <a:lstStyle/>
          <a:p>
            <a:pPr fontAlgn="base"/>
            <a:r>
              <a:rPr lang="sr-Latn-RS" sz="2200" b="1" i="0">
                <a:effectLst/>
                <a:latin typeface="inherit"/>
              </a:rPr>
              <a:t>Bočna kolona sajta</a:t>
            </a:r>
            <a:r>
              <a:rPr lang="sr-Latn-RS" sz="2200" b="0" i="0">
                <a:effectLst/>
                <a:latin typeface="Arimo"/>
              </a:rPr>
              <a:t> se nalazi sa strane središnjeg dela web stranice (levo ili desno). Sajdbar najčešće sadrži navigaciju, dodatne i istaknute informacije, tagove (oznake), banere itd.</a:t>
            </a:r>
          </a:p>
          <a:p>
            <a:pPr fontAlgn="base"/>
            <a:r>
              <a:rPr lang="sr-Latn-RS" sz="2200" b="0" i="0">
                <a:effectLst/>
                <a:latin typeface="Arimo"/>
              </a:rPr>
              <a:t>.</a:t>
            </a:r>
          </a:p>
          <a:p>
            <a:endParaRPr lang="sr-Latn-RS" sz="2200"/>
          </a:p>
        </p:txBody>
      </p:sp>
      <p:pic>
        <p:nvPicPr>
          <p:cNvPr id="11266" name="Picture 2" descr="Sidebar Menu Using Only HTML and CSS | by Foolish Developer | Medium">
            <a:extLst>
              <a:ext uri="{FF2B5EF4-FFF2-40B4-BE49-F238E27FC236}">
                <a16:creationId xmlns:a16="http://schemas.microsoft.com/office/drawing/2014/main" id="{00C76757-7FAD-8BAD-5C38-E779F9029A4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54296" y="1487329"/>
            <a:ext cx="6903720" cy="3883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6953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295" name="Rectangle 12294">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7309085D-734D-76B7-DB3D-C811E0451D40}"/>
              </a:ext>
            </a:extLst>
          </p:cNvPr>
          <p:cNvSpPr>
            <a:spLocks noGrp="1"/>
          </p:cNvSpPr>
          <p:nvPr>
            <p:ph type="title"/>
          </p:nvPr>
        </p:nvSpPr>
        <p:spPr>
          <a:xfrm>
            <a:off x="630936" y="640080"/>
            <a:ext cx="4818888" cy="1481328"/>
          </a:xfrm>
        </p:spPr>
        <p:txBody>
          <a:bodyPr anchor="b">
            <a:normAutofit/>
          </a:bodyPr>
          <a:lstStyle/>
          <a:p>
            <a:r>
              <a:rPr lang="sr-Latn-RS" sz="5400" b="1" i="0">
                <a:effectLst/>
                <a:latin typeface="inherit"/>
              </a:rPr>
              <a:t>Baneri</a:t>
            </a:r>
            <a:r>
              <a:rPr lang="sr-Latn-RS" sz="5400" b="0" i="0">
                <a:effectLst/>
                <a:latin typeface="Arimo"/>
              </a:rPr>
              <a:t> </a:t>
            </a:r>
            <a:endParaRPr lang="sr-Latn-RS" sz="5400"/>
          </a:p>
        </p:txBody>
      </p:sp>
      <p:sp>
        <p:nvSpPr>
          <p:cNvPr id="12297" name="sketch line">
            <a:extLst>
              <a:ext uri="{FF2B5EF4-FFF2-40B4-BE49-F238E27FC236}">
                <a16:creationId xmlns:a16="http://schemas.microsoft.com/office/drawing/2014/main" id="{650D18FE-0824-4A46-B22C-A86B52E57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EF56118F-BE03-8E3D-7553-FC602EFF9BE9}"/>
              </a:ext>
            </a:extLst>
          </p:cNvPr>
          <p:cNvSpPr>
            <a:spLocks noGrp="1"/>
          </p:cNvSpPr>
          <p:nvPr>
            <p:ph idx="1"/>
          </p:nvPr>
        </p:nvSpPr>
        <p:spPr>
          <a:xfrm>
            <a:off x="630936" y="2660904"/>
            <a:ext cx="4818888" cy="3547872"/>
          </a:xfrm>
        </p:spPr>
        <p:txBody>
          <a:bodyPr anchor="t">
            <a:normAutofit/>
          </a:bodyPr>
          <a:lstStyle/>
          <a:p>
            <a:r>
              <a:rPr lang="sr-Latn-RS" sz="2200" b="1" i="0">
                <a:effectLst/>
                <a:latin typeface="inherit"/>
              </a:rPr>
              <a:t>Baneri</a:t>
            </a:r>
            <a:r>
              <a:rPr lang="sr-Latn-RS" sz="2200" b="0" i="0">
                <a:effectLst/>
                <a:latin typeface="Arimo"/>
              </a:rPr>
              <a:t> (</a:t>
            </a:r>
            <a:r>
              <a:rPr lang="sr-Latn-RS" sz="2200" b="0" i="1">
                <a:effectLst/>
                <a:latin typeface="inherit"/>
              </a:rPr>
              <a:t>banners</a:t>
            </a:r>
            <a:r>
              <a:rPr lang="sr-Latn-RS" sz="2200" b="0" i="0">
                <a:effectLst/>
                <a:latin typeface="Arimo"/>
              </a:rPr>
              <a:t>) su specijalno dizajnirane i lako uočljive slike, namenjene za reklamiranje. Svrha im je da privuku pažnju i da posetilaca sajta klikom na neki baner, otvori internet stranicu drugog sajta kojim je baner povezan </a:t>
            </a:r>
            <a:r>
              <a:rPr lang="sr-Latn-RS" sz="2200" b="0" i="1">
                <a:effectLst/>
                <a:latin typeface="inherit"/>
              </a:rPr>
              <a:t>hiperlinkom</a:t>
            </a:r>
            <a:endParaRPr lang="sr-Latn-RS" sz="2200"/>
          </a:p>
        </p:txBody>
      </p:sp>
      <p:pic>
        <p:nvPicPr>
          <p:cNvPr id="12290" name="Picture 2" descr="Abstract web banners Royalty Free Vector Image">
            <a:extLst>
              <a:ext uri="{FF2B5EF4-FFF2-40B4-BE49-F238E27FC236}">
                <a16:creationId xmlns:a16="http://schemas.microsoft.com/office/drawing/2014/main" id="{4B6F7362-EE69-4979-F62A-0099948A25F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248781" y="640080"/>
            <a:ext cx="5159502" cy="5577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56273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323" name="Rectangle 133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4" name="Picture 2" descr="Website Background Images: Websites With Big Background Photos">
            <a:extLst>
              <a:ext uri="{FF2B5EF4-FFF2-40B4-BE49-F238E27FC236}">
                <a16:creationId xmlns:a16="http://schemas.microsoft.com/office/drawing/2014/main" id="{B5692310-212E-D24D-9DB5-BFF2BEE7E5F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344" r="10344"/>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3324" name="Rectangle 133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Naslov 1">
            <a:extLst>
              <a:ext uri="{FF2B5EF4-FFF2-40B4-BE49-F238E27FC236}">
                <a16:creationId xmlns:a16="http://schemas.microsoft.com/office/drawing/2014/main" id="{1DE6AB19-EC4D-A0D7-44D1-2BF909CDAD50}"/>
              </a:ext>
            </a:extLst>
          </p:cNvPr>
          <p:cNvSpPr>
            <a:spLocks noGrp="1"/>
          </p:cNvSpPr>
          <p:nvPr>
            <p:ph type="title"/>
          </p:nvPr>
        </p:nvSpPr>
        <p:spPr>
          <a:xfrm>
            <a:off x="7531610" y="365125"/>
            <a:ext cx="3822189" cy="1899912"/>
          </a:xfrm>
        </p:spPr>
        <p:txBody>
          <a:bodyPr>
            <a:normAutofit/>
          </a:bodyPr>
          <a:lstStyle/>
          <a:p>
            <a:r>
              <a:rPr lang="sr-Latn-RS" sz="3100" b="1">
                <a:latin typeface="Open Sans" panose="020B0606030504020204" pitchFamily="34" charset="0"/>
              </a:rPr>
              <a:t>Pozadina kao deo strukture sajta</a:t>
            </a:r>
            <a:br>
              <a:rPr lang="sr-Latn-RS" sz="3100" b="1">
                <a:latin typeface="Open Sans" panose="020B0606030504020204" pitchFamily="34" charset="0"/>
              </a:rPr>
            </a:br>
            <a:endParaRPr lang="sr-Latn-RS" sz="3100"/>
          </a:p>
        </p:txBody>
      </p:sp>
      <p:sp>
        <p:nvSpPr>
          <p:cNvPr id="3" name="Čuvar mesta za sadržaj 2">
            <a:extLst>
              <a:ext uri="{FF2B5EF4-FFF2-40B4-BE49-F238E27FC236}">
                <a16:creationId xmlns:a16="http://schemas.microsoft.com/office/drawing/2014/main" id="{90FF427C-16B2-DC86-103D-981AB1176FF7}"/>
              </a:ext>
            </a:extLst>
          </p:cNvPr>
          <p:cNvSpPr>
            <a:spLocks noGrp="1"/>
          </p:cNvSpPr>
          <p:nvPr>
            <p:ph idx="1"/>
          </p:nvPr>
        </p:nvSpPr>
        <p:spPr>
          <a:xfrm>
            <a:off x="7531610" y="2434201"/>
            <a:ext cx="3822189" cy="3742762"/>
          </a:xfrm>
        </p:spPr>
        <p:txBody>
          <a:bodyPr>
            <a:normAutofit/>
          </a:bodyPr>
          <a:lstStyle/>
          <a:p>
            <a:pPr fontAlgn="base"/>
            <a:r>
              <a:rPr lang="sr-Latn-RS" sz="1400" b="1" i="0" dirty="0">
                <a:effectLst/>
                <a:latin typeface="inherit"/>
              </a:rPr>
              <a:t>Pozadina</a:t>
            </a:r>
            <a:r>
              <a:rPr lang="sr-Latn-RS" sz="1400" b="0" i="0" dirty="0">
                <a:effectLst/>
                <a:latin typeface="Arimo"/>
              </a:rPr>
              <a:t> (</a:t>
            </a:r>
            <a:r>
              <a:rPr lang="sr-Latn-RS" sz="1400" b="0" i="1" dirty="0" err="1">
                <a:effectLst/>
                <a:latin typeface="inherit"/>
              </a:rPr>
              <a:t>backgorund</a:t>
            </a:r>
            <a:r>
              <a:rPr lang="sr-Latn-RS" sz="1400" b="0" i="0" dirty="0">
                <a:effectLst/>
                <a:latin typeface="Arimo"/>
              </a:rPr>
              <a:t>) je deo sajta izvan okvira (van kontejnera) u kome se nalaze zaglavlje, navigacija, sadržaj i podnožje. Pozadina može da bude u boji i bezbojna, ili u vidu prigodne slike. Da bi se pozadinska slika brzo učitavala, najbolje je koristiti sliku sa minimalnom potrošnjom memorije.</a:t>
            </a:r>
          </a:p>
          <a:p>
            <a:pPr fontAlgn="base"/>
            <a:r>
              <a:rPr lang="sr-Latn-RS" sz="1400" b="1" i="0" dirty="0">
                <a:effectLst/>
                <a:latin typeface="inherit"/>
              </a:rPr>
              <a:t>Jako mala slika</a:t>
            </a:r>
            <a:r>
              <a:rPr lang="sr-Latn-RS" sz="1400" b="0" i="0" dirty="0">
                <a:effectLst/>
                <a:latin typeface="Arimo"/>
              </a:rPr>
              <a:t> može da se podesi tako da se ravnomerno ponavlja i stapa u jednu širu celinu (</a:t>
            </a:r>
            <a:r>
              <a:rPr lang="sr-Latn-RS" sz="1400" b="0" i="1" dirty="0" err="1">
                <a:effectLst/>
                <a:latin typeface="inherit"/>
              </a:rPr>
              <a:t>seamless</a:t>
            </a:r>
            <a:r>
              <a:rPr lang="sr-Latn-RS" sz="1400" b="0" i="1" dirty="0">
                <a:effectLst/>
                <a:latin typeface="inherit"/>
              </a:rPr>
              <a:t> </a:t>
            </a:r>
            <a:r>
              <a:rPr lang="sr-Latn-RS" sz="1400" b="0" i="1" dirty="0" err="1">
                <a:effectLst/>
                <a:latin typeface="inherit"/>
              </a:rPr>
              <a:t>pattern</a:t>
            </a:r>
            <a:r>
              <a:rPr lang="sr-Latn-RS" sz="1400" b="0" i="0" dirty="0">
                <a:effectLst/>
                <a:latin typeface="Arimo"/>
              </a:rPr>
              <a:t>), pa izgleda </a:t>
            </a:r>
            <a:r>
              <a:rPr lang="sr-Latn-RS" sz="1400" b="0" i="0" dirty="0" err="1">
                <a:effectLst/>
                <a:latin typeface="Arimo"/>
              </a:rPr>
              <a:t>uvečana</a:t>
            </a:r>
            <a:r>
              <a:rPr lang="sr-Latn-RS" sz="1400" b="0" i="0" dirty="0">
                <a:effectLst/>
                <a:latin typeface="Arimo"/>
              </a:rPr>
              <a:t> dovoljno da prekrije celu pozadinu sajta.</a:t>
            </a:r>
          </a:p>
          <a:p>
            <a:pPr fontAlgn="base"/>
            <a:r>
              <a:rPr lang="sr-Latn-RS" sz="1400" b="0" i="0" dirty="0">
                <a:effectLst/>
                <a:latin typeface="Arimo"/>
              </a:rPr>
              <a:t>Od pozadine sajta zavisi </a:t>
            </a:r>
            <a:r>
              <a:rPr lang="sr-Latn-RS" sz="1400" b="1" i="0" dirty="0">
                <a:effectLst/>
                <a:latin typeface="inherit"/>
              </a:rPr>
              <a:t>prvi utisak</a:t>
            </a:r>
            <a:r>
              <a:rPr lang="sr-Latn-RS" sz="1400" b="0" i="0" dirty="0">
                <a:effectLst/>
                <a:latin typeface="Arimo"/>
              </a:rPr>
              <a:t>. Najbolje je birati nenametljive pozadine koje ni na koji način ne odvlače pažnju i ne ometaju pregledanje sadržine sajta. </a:t>
            </a:r>
          </a:p>
          <a:p>
            <a:endParaRPr lang="sr-Latn-RS" sz="1400" dirty="0"/>
          </a:p>
        </p:txBody>
      </p:sp>
    </p:spTree>
    <p:extLst>
      <p:ext uri="{BB962C8B-B14F-4D97-AF65-F5344CB8AC3E}">
        <p14:creationId xmlns:p14="http://schemas.microsoft.com/office/powerpoint/2010/main" val="11018396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43" name="Rectangle 14342">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3C24E7B9-34CD-DD74-A402-4F78757FD491}"/>
              </a:ext>
            </a:extLst>
          </p:cNvPr>
          <p:cNvSpPr>
            <a:spLocks noGrp="1"/>
          </p:cNvSpPr>
          <p:nvPr>
            <p:ph type="title"/>
          </p:nvPr>
        </p:nvSpPr>
        <p:spPr>
          <a:xfrm>
            <a:off x="630936" y="640080"/>
            <a:ext cx="4818888" cy="1481328"/>
          </a:xfrm>
        </p:spPr>
        <p:txBody>
          <a:bodyPr anchor="b">
            <a:normAutofit/>
          </a:bodyPr>
          <a:lstStyle/>
          <a:p>
            <a:r>
              <a:rPr lang="sr-Latn-RS" sz="3000" b="1">
                <a:latin typeface="Open Sans" panose="020B0606030504020204" pitchFamily="34" charset="0"/>
              </a:rPr>
              <a:t>Podnožje sajta i web stranica (footer)</a:t>
            </a:r>
            <a:br>
              <a:rPr lang="sr-Latn-RS" sz="3000" b="1">
                <a:latin typeface="Open Sans" panose="020B0606030504020204" pitchFamily="34" charset="0"/>
              </a:rPr>
            </a:br>
            <a:endParaRPr lang="sr-Latn-RS" sz="3000"/>
          </a:p>
        </p:txBody>
      </p:sp>
      <p:sp>
        <p:nvSpPr>
          <p:cNvPr id="14345"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1C714973-5A35-90AB-8AEE-4B1C9892271B}"/>
              </a:ext>
            </a:extLst>
          </p:cNvPr>
          <p:cNvSpPr>
            <a:spLocks noGrp="1"/>
          </p:cNvSpPr>
          <p:nvPr>
            <p:ph idx="1"/>
          </p:nvPr>
        </p:nvSpPr>
        <p:spPr>
          <a:xfrm>
            <a:off x="630936" y="2660904"/>
            <a:ext cx="4818888" cy="3547872"/>
          </a:xfrm>
        </p:spPr>
        <p:txBody>
          <a:bodyPr anchor="t">
            <a:normAutofit/>
          </a:bodyPr>
          <a:lstStyle/>
          <a:p>
            <a:pPr fontAlgn="base"/>
            <a:r>
              <a:rPr lang="sr-Latn-RS" sz="1700" b="1" i="0">
                <a:effectLst/>
                <a:latin typeface="inherit"/>
              </a:rPr>
              <a:t>U podnožju sajta</a:t>
            </a:r>
            <a:r>
              <a:rPr lang="sr-Latn-RS" sz="1700" b="0" i="0">
                <a:effectLst/>
                <a:latin typeface="Arimo"/>
              </a:rPr>
              <a:t> je obično smešten jedan njegov deo poznat kao </a:t>
            </a:r>
            <a:r>
              <a:rPr lang="sr-Latn-RS" sz="1700" b="1" i="0">
                <a:effectLst/>
                <a:latin typeface="inherit"/>
              </a:rPr>
              <a:t>footer </a:t>
            </a:r>
            <a:r>
              <a:rPr lang="sr-Latn-RS" sz="1700" b="0" i="0">
                <a:effectLst/>
                <a:latin typeface="Arimo"/>
              </a:rPr>
              <a:t>(podnožje sajta).</a:t>
            </a:r>
          </a:p>
          <a:p>
            <a:pPr fontAlgn="base"/>
            <a:r>
              <a:rPr lang="sr-Latn-RS" sz="1700" b="0" i="0">
                <a:effectLst/>
                <a:latin typeface="Arimo"/>
              </a:rPr>
              <a:t>U „footer“ se uglavnom postavljaju informacije tehničke prirode i linkovi za stranice „</a:t>
            </a:r>
            <a:r>
              <a:rPr lang="sr-Latn-RS" sz="1700" b="0" i="1">
                <a:effectLst/>
                <a:latin typeface="inherit"/>
              </a:rPr>
              <a:t>Uslovi korišćenja</a:t>
            </a:r>
            <a:r>
              <a:rPr lang="sr-Latn-RS" sz="1700" b="0" i="0">
                <a:effectLst/>
                <a:latin typeface="Arimo"/>
              </a:rPr>
              <a:t>“, „</a:t>
            </a:r>
            <a:r>
              <a:rPr lang="sr-Latn-RS" sz="1700" b="0" i="1">
                <a:effectLst/>
                <a:latin typeface="inherit"/>
              </a:rPr>
              <a:t>Autorska prava</a:t>
            </a:r>
            <a:r>
              <a:rPr lang="sr-Latn-RS" sz="1700" b="0" i="0">
                <a:effectLst/>
                <a:latin typeface="Arimo"/>
              </a:rPr>
              <a:t>“, „</a:t>
            </a:r>
            <a:r>
              <a:rPr lang="sr-Latn-RS" sz="1700" b="0" i="1" u="none" strike="noStrike">
                <a:effectLst/>
                <a:latin typeface="inherit"/>
                <a:hlinkClick r:id="rId2"/>
              </a:rPr>
              <a:t>Politika privatnosti i zaaštita podataka</a:t>
            </a:r>
            <a:r>
              <a:rPr lang="sr-Latn-RS" sz="1700" b="0" i="0">
                <a:effectLst/>
                <a:latin typeface="Arimo"/>
              </a:rPr>
              <a:t>“, „</a:t>
            </a:r>
            <a:r>
              <a:rPr lang="sr-Latn-RS" sz="1700" b="0" i="1">
                <a:effectLst/>
                <a:latin typeface="inherit"/>
              </a:rPr>
              <a:t>Odricanje od odgovornosti</a:t>
            </a:r>
            <a:r>
              <a:rPr lang="sr-Latn-RS" sz="1700" b="0" i="0">
                <a:effectLst/>
                <a:latin typeface="Arimo"/>
              </a:rPr>
              <a:t>“,  zatim podaci o firmi, vlasniku i tome slično.</a:t>
            </a:r>
          </a:p>
          <a:p>
            <a:pPr fontAlgn="base"/>
            <a:r>
              <a:rPr lang="sr-Latn-RS" sz="1700" b="0" i="0">
                <a:effectLst/>
                <a:latin typeface="Arimo"/>
              </a:rPr>
              <a:t>Na kraju futera se obično navodi znak zaštite autorskih prava i naziv dizajnerske firme koja je </a:t>
            </a:r>
            <a:r>
              <a:rPr lang="sr-Latn-RS" sz="1700" b="0" i="0" u="none" strike="noStrike">
                <a:effectLst/>
                <a:latin typeface="Arimo"/>
                <a:hlinkClick r:id="rId3"/>
              </a:rPr>
              <a:t>izradila web sajt</a:t>
            </a:r>
            <a:r>
              <a:rPr lang="sr-Latn-RS" sz="1700" b="0" i="0">
                <a:effectLst/>
                <a:latin typeface="Arimo"/>
              </a:rPr>
              <a:t>.</a:t>
            </a:r>
          </a:p>
          <a:p>
            <a:endParaRPr lang="sr-Latn-RS" sz="1700"/>
          </a:p>
        </p:txBody>
      </p:sp>
      <p:pic>
        <p:nvPicPr>
          <p:cNvPr id="14338" name="Picture 2" descr="Website Footers — 10 Best Design Examples — Halo Lab">
            <a:extLst>
              <a:ext uri="{FF2B5EF4-FFF2-40B4-BE49-F238E27FC236}">
                <a16:creationId xmlns:a16="http://schemas.microsoft.com/office/drawing/2014/main" id="{E60670D8-DA23-2DA0-CE0A-B84EF27FE2CD}"/>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99048" y="1381887"/>
            <a:ext cx="5458968" cy="4094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60974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50000"/>
                </a:schemeClr>
              </a:solidFill>
            </a:endParaRPr>
          </a:p>
        </p:txBody>
      </p:sp>
      <p:sp>
        <p:nvSpPr>
          <p:cNvPr id="2" name="Naslov 1">
            <a:extLst>
              <a:ext uri="{FF2B5EF4-FFF2-40B4-BE49-F238E27FC236}">
                <a16:creationId xmlns:a16="http://schemas.microsoft.com/office/drawing/2014/main" id="{3BAB6D6A-77E0-A595-09E2-5D5A566E2E45}"/>
              </a:ext>
            </a:extLst>
          </p:cNvPr>
          <p:cNvSpPr>
            <a:spLocks noGrp="1"/>
          </p:cNvSpPr>
          <p:nvPr>
            <p:ph type="title"/>
          </p:nvPr>
        </p:nvSpPr>
        <p:spPr>
          <a:xfrm>
            <a:off x="1932903" y="949325"/>
            <a:ext cx="8071706" cy="2387600"/>
          </a:xfrm>
        </p:spPr>
        <p:txBody>
          <a:bodyPr vert="horz" lIns="91440" tIns="45720" rIns="91440" bIns="45720" rtlCol="0" anchor="b">
            <a:normAutofit/>
          </a:bodyPr>
          <a:lstStyle/>
          <a:p>
            <a:r>
              <a:rPr lang="en-US" sz="5100" b="1" i="0" u="none" strike="noStrike" kern="1200">
                <a:solidFill>
                  <a:schemeClr val="bg1"/>
                </a:solidFill>
                <a:effectLst/>
                <a:latin typeface="+mj-lt"/>
                <a:ea typeface="+mj-ea"/>
                <a:cs typeface="+mj-cs"/>
              </a:rPr>
              <a:t>Pravilan raspored ključnih delova strukture sajta</a:t>
            </a:r>
            <a:br>
              <a:rPr lang="en-US" sz="5100" b="1" i="0" u="none" strike="noStrike" kern="1200">
                <a:solidFill>
                  <a:schemeClr val="bg1"/>
                </a:solidFill>
                <a:effectLst/>
                <a:latin typeface="+mj-lt"/>
                <a:ea typeface="+mj-ea"/>
                <a:cs typeface="+mj-cs"/>
              </a:rPr>
            </a:br>
            <a:endParaRPr lang="en-US" sz="5100" kern="1200">
              <a:solidFill>
                <a:schemeClr val="bg1"/>
              </a:solidFill>
              <a:latin typeface="+mj-lt"/>
              <a:ea typeface="+mj-ea"/>
              <a:cs typeface="+mj-cs"/>
            </a:endParaRPr>
          </a:p>
        </p:txBody>
      </p:sp>
      <p:cxnSp>
        <p:nvCxnSpPr>
          <p:cNvPr id="9" name="Straight Connector 8">
            <a:extLst>
              <a:ext uri="{FF2B5EF4-FFF2-40B4-BE49-F238E27FC236}">
                <a16:creationId xmlns:a16="http://schemas.microsoft.com/office/drawing/2014/main" id="{EC4521DE-248E-440D-AAD6-FD9E7D34B3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5285" y="0"/>
            <a:ext cx="0" cy="68580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2C13FA-4C0F-42D0-9626-5BA6040D8C3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6252485"/>
            <a:ext cx="12192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71182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7" name="Rectangle 15366">
            <a:extLst>
              <a:ext uri="{FF2B5EF4-FFF2-40B4-BE49-F238E27FC236}">
                <a16:creationId xmlns:a16="http://schemas.microsoft.com/office/drawing/2014/main" id="{2EB492CD-616E-47F8-933B-5E2D952A0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369" name="Arc 15368">
            <a:extLst>
              <a:ext uri="{FF2B5EF4-FFF2-40B4-BE49-F238E27FC236}">
                <a16:creationId xmlns:a16="http://schemas.microsoft.com/office/drawing/2014/main" id="{59383CF9-23B5-4335-9B21-1791C4CF1C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8631348" y="490493"/>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5371" name="Freeform: Shape 15370">
            <a:extLst>
              <a:ext uri="{FF2B5EF4-FFF2-40B4-BE49-F238E27FC236}">
                <a16:creationId xmlns:a16="http://schemas.microsoft.com/office/drawing/2014/main" id="{0007FE00-9498-4706-B255-6437B0252C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5362" name="Picture 2" descr="Decoding the Google Search Engine Algorithm: How Search Results are Ranked">
            <a:extLst>
              <a:ext uri="{FF2B5EF4-FFF2-40B4-BE49-F238E27FC236}">
                <a16:creationId xmlns:a16="http://schemas.microsoft.com/office/drawing/2014/main" id="{FAEB0260-1EE4-217B-1824-25223CE1E32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03182" y="2322963"/>
            <a:ext cx="4777381" cy="2042329"/>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a:noFill/>
          <a:extLst>
            <a:ext uri="{909E8E84-426E-40DD-AFC4-6F175D3DCCD1}">
              <a14:hiddenFill xmlns:a14="http://schemas.microsoft.com/office/drawing/2010/main">
                <a:solidFill>
                  <a:srgbClr val="FFFFFF"/>
                </a:solidFill>
              </a14:hiddenFill>
            </a:ext>
          </a:extLst>
        </p:spPr>
      </p:pic>
      <p:sp>
        <p:nvSpPr>
          <p:cNvPr id="3" name="Čuvar mesta za sadržaj 2">
            <a:extLst>
              <a:ext uri="{FF2B5EF4-FFF2-40B4-BE49-F238E27FC236}">
                <a16:creationId xmlns:a16="http://schemas.microsoft.com/office/drawing/2014/main" id="{083C79DE-9125-7066-7318-B489472472EE}"/>
              </a:ext>
            </a:extLst>
          </p:cNvPr>
          <p:cNvSpPr>
            <a:spLocks noGrp="1"/>
          </p:cNvSpPr>
          <p:nvPr>
            <p:ph idx="1"/>
          </p:nvPr>
        </p:nvSpPr>
        <p:spPr>
          <a:xfrm>
            <a:off x="5894962" y="1984443"/>
            <a:ext cx="5458838" cy="4192520"/>
          </a:xfrm>
        </p:spPr>
        <p:txBody>
          <a:bodyPr>
            <a:normAutofit/>
          </a:bodyPr>
          <a:lstStyle/>
          <a:p>
            <a:r>
              <a:rPr lang="sr-Latn-RS" b="0" i="0" dirty="0">
                <a:effectLst/>
                <a:latin typeface="Arimo"/>
              </a:rPr>
              <a:t> Organizacija sajta mora da omogući svakom posetiocu da se lako snađe prilikom pretrage sadržaja sajta i da dobije sve informacije koje traži (ukoliko na sajtu postoje). </a:t>
            </a:r>
          </a:p>
          <a:p>
            <a:r>
              <a:rPr lang="sr-Latn-RS" dirty="0">
                <a:latin typeface="Arimo"/>
              </a:rPr>
              <a:t>Algoritmi pretraživanja!!!!!</a:t>
            </a:r>
            <a:endParaRPr lang="sr-Latn-RS" dirty="0"/>
          </a:p>
        </p:txBody>
      </p:sp>
    </p:spTree>
    <p:extLst>
      <p:ext uri="{BB962C8B-B14F-4D97-AF65-F5344CB8AC3E}">
        <p14:creationId xmlns:p14="http://schemas.microsoft.com/office/powerpoint/2010/main" val="1298751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Čuvar mesta za tekst 5">
            <a:extLst>
              <a:ext uri="{FF2B5EF4-FFF2-40B4-BE49-F238E27FC236}">
                <a16:creationId xmlns:a16="http://schemas.microsoft.com/office/drawing/2014/main" id="{4CADF36D-D3BB-274A-77DF-A7417EAB10A8}"/>
              </a:ext>
            </a:extLst>
          </p:cNvPr>
          <p:cNvSpPr>
            <a:spLocks noGrp="1"/>
          </p:cNvSpPr>
          <p:nvPr>
            <p:ph type="body" sz="half" idx="2"/>
          </p:nvPr>
        </p:nvSpPr>
        <p:spPr>
          <a:xfrm>
            <a:off x="6251920" y="495300"/>
            <a:ext cx="5020948" cy="1182687"/>
          </a:xfrm>
        </p:spPr>
        <p:txBody>
          <a:bodyPr/>
          <a:lstStyle/>
          <a:p>
            <a:r>
              <a:rPr lang="en-US" dirty="0"/>
              <a:t>PODSETNIK</a:t>
            </a:r>
            <a:endParaRPr lang="sr-Latn-RS" dirty="0"/>
          </a:p>
        </p:txBody>
      </p:sp>
      <p:sp>
        <p:nvSpPr>
          <p:cNvPr id="8" name="Okvir za tekst 7">
            <a:extLst>
              <a:ext uri="{FF2B5EF4-FFF2-40B4-BE49-F238E27FC236}">
                <a16:creationId xmlns:a16="http://schemas.microsoft.com/office/drawing/2014/main" id="{E29DA9CE-1C1B-8B12-6CA1-F4348C6A337C}"/>
              </a:ext>
            </a:extLst>
          </p:cNvPr>
          <p:cNvSpPr txBox="1"/>
          <p:nvPr/>
        </p:nvSpPr>
        <p:spPr>
          <a:xfrm>
            <a:off x="822670" y="1464577"/>
            <a:ext cx="10713548" cy="2308324"/>
          </a:xfrm>
          <a:prstGeom prst="rect">
            <a:avLst/>
          </a:prstGeom>
          <a:noFill/>
        </p:spPr>
        <p:txBody>
          <a:bodyPr wrap="square">
            <a:spAutoFit/>
          </a:bodyPr>
          <a:lstStyle/>
          <a:p>
            <a:pPr algn="l" fontAlgn="base"/>
            <a:r>
              <a:rPr lang="sr-Latn-RS" b="1" i="0" u="none" strike="noStrike" dirty="0">
                <a:effectLst/>
                <a:latin typeface="Open Sans" panose="020B0606030504020204" pitchFamily="34" charset="0"/>
              </a:rPr>
              <a:t>Šta je web stranica?</a:t>
            </a:r>
          </a:p>
          <a:p>
            <a:pPr algn="l" fontAlgn="base">
              <a:buFont typeface="Arial" panose="020B0604020202020204" pitchFamily="34" charset="0"/>
              <a:buChar char="•"/>
            </a:pPr>
            <a:r>
              <a:rPr lang="sr-Latn-RS" b="1" i="0" dirty="0">
                <a:effectLst/>
                <a:latin typeface="inherit"/>
              </a:rPr>
              <a:t>Web stranica</a:t>
            </a:r>
            <a:r>
              <a:rPr lang="sr-Latn-RS" b="0" i="0" dirty="0">
                <a:effectLst/>
                <a:latin typeface="Arimo"/>
              </a:rPr>
              <a:t> je </a:t>
            </a:r>
            <a:r>
              <a:rPr lang="sr-Latn-RS" b="0" i="0" dirty="0" err="1">
                <a:effectLst/>
                <a:latin typeface="Arimo"/>
              </a:rPr>
              <a:t>hipertekstualni</a:t>
            </a:r>
            <a:r>
              <a:rPr lang="sr-Latn-RS" b="0" i="0" dirty="0">
                <a:effectLst/>
                <a:latin typeface="Arimo"/>
              </a:rPr>
              <a:t> (</a:t>
            </a:r>
            <a:r>
              <a:rPr lang="sr-Latn-RS" b="0" i="0" dirty="0" err="1">
                <a:effectLst/>
                <a:latin typeface="Arimo"/>
              </a:rPr>
              <a:t>hypertext</a:t>
            </a:r>
            <a:r>
              <a:rPr lang="sr-Latn-RS" b="0" i="0" dirty="0">
                <a:effectLst/>
                <a:latin typeface="Arimo"/>
              </a:rPr>
              <a:t>) dokument uključen u mrežu </a:t>
            </a:r>
            <a:r>
              <a:rPr lang="sr-Latn-RS" b="0" i="0" dirty="0" err="1">
                <a:effectLst/>
                <a:latin typeface="Arimo"/>
              </a:rPr>
              <a:t>World</a:t>
            </a:r>
            <a:r>
              <a:rPr lang="sr-Latn-RS" b="0" i="0" dirty="0">
                <a:effectLst/>
                <a:latin typeface="Arimo"/>
              </a:rPr>
              <a:t> </a:t>
            </a:r>
            <a:r>
              <a:rPr lang="sr-Latn-RS" b="0" i="0" dirty="0" err="1">
                <a:effectLst/>
                <a:latin typeface="Arimo"/>
              </a:rPr>
              <a:t>Wide</a:t>
            </a:r>
            <a:r>
              <a:rPr lang="sr-Latn-RS" b="0" i="0" dirty="0">
                <a:effectLst/>
                <a:latin typeface="Arimo"/>
              </a:rPr>
              <a:t> Web (</a:t>
            </a:r>
            <a:r>
              <a:rPr lang="sr-Latn-RS" b="0" i="0" dirty="0" err="1">
                <a:effectLst/>
                <a:latin typeface="Arimo"/>
              </a:rPr>
              <a:t>www</a:t>
            </a:r>
            <a:r>
              <a:rPr lang="sr-Latn-RS" b="0" i="0" dirty="0">
                <a:effectLst/>
                <a:latin typeface="Arimo"/>
              </a:rPr>
              <a:t>).</a:t>
            </a:r>
          </a:p>
          <a:p>
            <a:pPr algn="l" fontAlgn="base">
              <a:buFont typeface="Arial" panose="020B0604020202020204" pitchFamily="34" charset="0"/>
              <a:buChar char="•"/>
            </a:pPr>
            <a:r>
              <a:rPr lang="sr-Latn-RS" b="0" i="0" dirty="0">
                <a:effectLst/>
                <a:latin typeface="Arimo"/>
              </a:rPr>
              <a:t>WWW mreža je servis interneta za prikazivanje veb stranica uz pomoć HTTP protokola.</a:t>
            </a:r>
          </a:p>
          <a:p>
            <a:pPr algn="l" fontAlgn="base">
              <a:buFont typeface="Arial" panose="020B0604020202020204" pitchFamily="34" charset="0"/>
              <a:buChar char="•"/>
            </a:pPr>
            <a:r>
              <a:rPr lang="sr-Latn-RS" b="0" i="0" dirty="0">
                <a:effectLst/>
                <a:latin typeface="Arimo"/>
              </a:rPr>
              <a:t>Više srodnih i međusobno povezanih web stranica na jednom domenu čine jedan web sajt.</a:t>
            </a:r>
          </a:p>
          <a:p>
            <a:pPr algn="l" fontAlgn="base">
              <a:buFont typeface="Arial" panose="020B0604020202020204" pitchFamily="34" charset="0"/>
              <a:buChar char="•"/>
            </a:pPr>
            <a:r>
              <a:rPr lang="sr-Latn-RS" b="0" i="0" dirty="0">
                <a:effectLst/>
                <a:latin typeface="Arimo"/>
              </a:rPr>
              <a:t>Internet stranicama i sajtovima pristupa se preko pregledača (web </a:t>
            </a:r>
            <a:r>
              <a:rPr lang="sr-Latn-RS" b="0" i="0" dirty="0" err="1">
                <a:effectLst/>
                <a:latin typeface="Arimo"/>
              </a:rPr>
              <a:t>browser</a:t>
            </a:r>
            <a:r>
              <a:rPr lang="sr-Latn-RS" b="0" i="0" dirty="0">
                <a:effectLst/>
                <a:latin typeface="Arimo"/>
              </a:rPr>
              <a:t>) interneta.</a:t>
            </a:r>
          </a:p>
          <a:p>
            <a:pPr algn="l" fontAlgn="base">
              <a:buFont typeface="Arial" panose="020B0604020202020204" pitchFamily="34" charset="0"/>
              <a:buChar char="•"/>
            </a:pPr>
            <a:r>
              <a:rPr lang="sr-Latn-RS" b="0" i="0" dirty="0">
                <a:effectLst/>
                <a:latin typeface="Arimo"/>
              </a:rPr>
              <a:t>Web pregledači pronalaze web stranice i sajtove pomoću njihovih </a:t>
            </a:r>
            <a:r>
              <a:rPr lang="sr-Latn-RS" b="0" i="0" u="none" strike="noStrike" dirty="0">
                <a:solidFill>
                  <a:srgbClr val="008BDB"/>
                </a:solidFill>
                <a:effectLst/>
                <a:latin typeface="Arimo"/>
                <a:hlinkClick r:id="rId2" tooltip="Kako se radi SEO optimizacija URL-a"/>
              </a:rPr>
              <a:t>URL adresa</a:t>
            </a:r>
            <a:r>
              <a:rPr lang="sr-Latn-RS" b="0" i="0" dirty="0">
                <a:effectLst/>
                <a:latin typeface="Arimo"/>
              </a:rPr>
              <a:t> (</a:t>
            </a:r>
            <a:r>
              <a:rPr lang="sr-Latn-RS" b="0" i="1" dirty="0" err="1">
                <a:effectLst/>
                <a:latin typeface="inherit"/>
              </a:rPr>
              <a:t>uniform</a:t>
            </a:r>
            <a:r>
              <a:rPr lang="sr-Latn-RS" b="0" i="1" dirty="0">
                <a:effectLst/>
                <a:latin typeface="inherit"/>
              </a:rPr>
              <a:t> </a:t>
            </a:r>
            <a:r>
              <a:rPr lang="sr-Latn-RS" b="0" i="1" dirty="0" err="1">
                <a:effectLst/>
                <a:latin typeface="inherit"/>
              </a:rPr>
              <a:t>resource</a:t>
            </a:r>
            <a:r>
              <a:rPr lang="sr-Latn-RS" b="0" i="1" dirty="0">
                <a:effectLst/>
                <a:latin typeface="inherit"/>
              </a:rPr>
              <a:t> </a:t>
            </a:r>
            <a:r>
              <a:rPr lang="sr-Latn-RS" b="0" i="1" dirty="0" err="1">
                <a:effectLst/>
                <a:latin typeface="inherit"/>
              </a:rPr>
              <a:t>locator</a:t>
            </a:r>
            <a:r>
              <a:rPr lang="sr-Latn-RS" b="0" i="0" dirty="0">
                <a:effectLst/>
                <a:latin typeface="Arimo"/>
              </a:rPr>
              <a:t>).</a:t>
            </a:r>
          </a:p>
          <a:p>
            <a:pPr algn="l" fontAlgn="base">
              <a:buFont typeface="Arial" panose="020B0604020202020204" pitchFamily="34" charset="0"/>
              <a:buChar char="•"/>
            </a:pPr>
            <a:r>
              <a:rPr lang="sr-Latn-RS" b="0" i="0" dirty="0">
                <a:effectLst/>
                <a:latin typeface="Arimo"/>
              </a:rPr>
              <a:t>Svaka veb stranica sastoji se od HTML ili XHTML kodova koje web pregledači mogu da čitaju i tako utvrđuju njen sadržaj.</a:t>
            </a:r>
          </a:p>
        </p:txBody>
      </p:sp>
      <p:sp>
        <p:nvSpPr>
          <p:cNvPr id="9" name="Čuvar mesta za sadržaj 2">
            <a:extLst>
              <a:ext uri="{FF2B5EF4-FFF2-40B4-BE49-F238E27FC236}">
                <a16:creationId xmlns:a16="http://schemas.microsoft.com/office/drawing/2014/main" id="{2167B874-4DE1-CBCE-81F8-ED93EAC9B7A1}"/>
              </a:ext>
            </a:extLst>
          </p:cNvPr>
          <p:cNvSpPr txBox="1">
            <a:spLocks/>
          </p:cNvSpPr>
          <p:nvPr/>
        </p:nvSpPr>
        <p:spPr>
          <a:xfrm>
            <a:off x="838200" y="4124325"/>
            <a:ext cx="10434668" cy="2052638"/>
          </a:xfrm>
          <a:prstGeom prst="rect">
            <a:avLst/>
          </a:prstGeom>
        </p:spPr>
        <p:txBody>
          <a:bodyPr vert="horz" lIns="91440" tIns="45720" rIns="91440" bIns="45720" rtlCol="0" anchor="t">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sr-Latn-RS" b="1" dirty="0">
                <a:latin typeface="Arimo"/>
              </a:rPr>
              <a:t>Web sajtovi</a:t>
            </a:r>
            <a:r>
              <a:rPr lang="sr-Latn-RS" dirty="0">
                <a:latin typeface="Arimo"/>
              </a:rPr>
              <a:t>, veb stranice ili internet prezentacije, sastoje se od najmanje jednog (najčešće ih ima više) funkcionalno povezanog skupa elemenata na osnovu kojih ih prepoznajemo kao celinu i definišemo njihovu strukturu i temu kojom se bave.</a:t>
            </a:r>
          </a:p>
          <a:p>
            <a:endParaRPr lang="sr-Latn-RS" dirty="0"/>
          </a:p>
        </p:txBody>
      </p:sp>
    </p:spTree>
    <p:extLst>
      <p:ext uri="{BB962C8B-B14F-4D97-AF65-F5344CB8AC3E}">
        <p14:creationId xmlns:p14="http://schemas.microsoft.com/office/powerpoint/2010/main" val="3599401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59050"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Naslov 1">
            <a:extLst>
              <a:ext uri="{FF2B5EF4-FFF2-40B4-BE49-F238E27FC236}">
                <a16:creationId xmlns:a16="http://schemas.microsoft.com/office/drawing/2014/main" id="{E0935F78-E748-ACB7-4483-DC64ED13BFE9}"/>
              </a:ext>
            </a:extLst>
          </p:cNvPr>
          <p:cNvSpPr>
            <a:spLocks noGrp="1"/>
          </p:cNvSpPr>
          <p:nvPr>
            <p:ph type="title"/>
          </p:nvPr>
        </p:nvSpPr>
        <p:spPr>
          <a:xfrm>
            <a:off x="838200" y="1412488"/>
            <a:ext cx="3220849" cy="4363844"/>
          </a:xfrm>
        </p:spPr>
        <p:txBody>
          <a:bodyPr vert="horz" lIns="91440" tIns="45720" rIns="91440" bIns="45720" rtlCol="0" anchor="t">
            <a:normAutofit/>
          </a:bodyPr>
          <a:lstStyle/>
          <a:p>
            <a:r>
              <a:rPr lang="en-US" sz="3700" kern="1200" dirty="0">
                <a:solidFill>
                  <a:srgbClr val="FFFFFF"/>
                </a:solidFill>
                <a:latin typeface="+mj-lt"/>
                <a:ea typeface="+mj-ea"/>
                <a:cs typeface="+mj-cs"/>
              </a:rPr>
              <a:t>TAKS</a:t>
            </a:r>
            <a:r>
              <a:rPr lang="sr-Latn-RS" sz="3700" kern="1200" dirty="0">
                <a:solidFill>
                  <a:srgbClr val="FFFFFF"/>
                </a:solidFill>
                <a:latin typeface="+mj-lt"/>
                <a:ea typeface="+mj-ea"/>
                <a:cs typeface="+mj-cs"/>
              </a:rPr>
              <a:t>O</a:t>
            </a:r>
            <a:r>
              <a:rPr lang="en-US" sz="3700" kern="1200" dirty="0">
                <a:solidFill>
                  <a:srgbClr val="FFFFFF"/>
                </a:solidFill>
                <a:latin typeface="+mj-lt"/>
                <a:ea typeface="+mj-ea"/>
                <a:cs typeface="+mj-cs"/>
              </a:rPr>
              <a:t>NOMIJA</a:t>
            </a:r>
          </a:p>
        </p:txBody>
      </p:sp>
      <p:sp>
        <p:nvSpPr>
          <p:cNvPr id="3" name="Čuvar mesta za sadržaj 2">
            <a:extLst>
              <a:ext uri="{FF2B5EF4-FFF2-40B4-BE49-F238E27FC236}">
                <a16:creationId xmlns:a16="http://schemas.microsoft.com/office/drawing/2014/main" id="{4C8890D7-7D0D-E0A4-4437-0F9135821C77}"/>
              </a:ext>
            </a:extLst>
          </p:cNvPr>
          <p:cNvSpPr>
            <a:spLocks noGrp="1"/>
          </p:cNvSpPr>
          <p:nvPr>
            <p:ph idx="1"/>
          </p:nvPr>
        </p:nvSpPr>
        <p:spPr>
          <a:xfrm>
            <a:off x="4380855" y="1412489"/>
            <a:ext cx="3427283" cy="4363844"/>
          </a:xfrm>
        </p:spPr>
        <p:txBody>
          <a:bodyPr vert="horz" lIns="91440" tIns="45720" rIns="91440" bIns="45720" rtlCol="0">
            <a:normAutofit/>
          </a:bodyPr>
          <a:lstStyle/>
          <a:p>
            <a:r>
              <a:rPr lang="en-US" sz="2000" b="0" i="1">
                <a:effectLst/>
              </a:rPr>
              <a:t>taksonomija</a:t>
            </a:r>
            <a:r>
              <a:rPr lang="en-US" sz="2000" b="0" i="0">
                <a:effectLst/>
              </a:rPr>
              <a:t>“ označava grupu nekih stvari koje imaju nešto zajedničko.</a:t>
            </a:r>
            <a:endParaRPr lang="en-US" sz="2000"/>
          </a:p>
          <a:p>
            <a:r>
              <a:rPr lang="en-US" sz="2000"/>
              <a:t>Kategorije</a:t>
            </a:r>
          </a:p>
          <a:p>
            <a:r>
              <a:rPr lang="en-US" sz="2000"/>
              <a:t>Oznaka- tagovi</a:t>
            </a:r>
          </a:p>
        </p:txBody>
      </p:sp>
      <p:cxnSp>
        <p:nvCxnSpPr>
          <p:cNvPr id="12" name="Straight Connector 11">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9871" y="1412488"/>
            <a:ext cx="0" cy="3657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 name="Okvir za tekst 4">
            <a:extLst>
              <a:ext uri="{FF2B5EF4-FFF2-40B4-BE49-F238E27FC236}">
                <a16:creationId xmlns:a16="http://schemas.microsoft.com/office/drawing/2014/main" id="{F4E7B1A4-30EC-6A16-BD57-B1D8E13C1D5E}"/>
              </a:ext>
            </a:extLst>
          </p:cNvPr>
          <p:cNvSpPr txBox="1"/>
          <p:nvPr/>
        </p:nvSpPr>
        <p:spPr>
          <a:xfrm>
            <a:off x="8451604" y="1412489"/>
            <a:ext cx="3197701" cy="4363844"/>
          </a:xfrm>
          <a:prstGeom prst="rect">
            <a:avLst/>
          </a:prstGeom>
        </p:spPr>
        <p:txBody>
          <a:bodyPr vert="horz" lIns="91440" tIns="45720" rIns="91440" bIns="45720" rtlCol="0">
            <a:normAutofit/>
          </a:bodyPr>
          <a:lstStyle/>
          <a:p>
            <a:pPr indent="-228600" defTabSz="914400" fontAlgn="base">
              <a:lnSpc>
                <a:spcPct val="90000"/>
              </a:lnSpc>
              <a:spcAft>
                <a:spcPts val="600"/>
              </a:spcAft>
              <a:buFont typeface="Arial" panose="020B0604020202020204" pitchFamily="34" charset="0"/>
              <a:buChar char="•"/>
            </a:pPr>
            <a:r>
              <a:rPr lang="en-US" sz="2000" b="0" i="0">
                <a:effectLst/>
              </a:rPr>
              <a:t>Kategorije imaju hijerarhijsku strukturu u kojoj je sadržaj sajta grupisan u kategorije i podkategorije po sličnosti.</a:t>
            </a:r>
          </a:p>
          <a:p>
            <a:pPr indent="-228600" defTabSz="914400" fontAlgn="base">
              <a:lnSpc>
                <a:spcPct val="90000"/>
              </a:lnSpc>
              <a:spcAft>
                <a:spcPts val="600"/>
              </a:spcAft>
              <a:buFont typeface="Arial" panose="020B0604020202020204" pitchFamily="34" charset="0"/>
              <a:buChar char="•"/>
            </a:pPr>
            <a:r>
              <a:rPr lang="en-US" sz="2000" b="0" i="0">
                <a:effectLst/>
              </a:rPr>
              <a:t>Oznake grupišu sadržaje tako što se stranama sa bliskim sadržajima dodeli ista oznaka (tag).</a:t>
            </a:r>
          </a:p>
        </p:txBody>
      </p:sp>
    </p:spTree>
    <p:extLst>
      <p:ext uri="{BB962C8B-B14F-4D97-AF65-F5344CB8AC3E}">
        <p14:creationId xmlns:p14="http://schemas.microsoft.com/office/powerpoint/2010/main" val="3002976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0DFC902-7D23-471A-B557-B6B6917D7A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5705"/>
            <a:ext cx="12191990" cy="169434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B727479B-1B8B-5D50-0E99-87013CD87BA6}"/>
              </a:ext>
            </a:extLst>
          </p:cNvPr>
          <p:cNvSpPr>
            <a:spLocks noGrp="1"/>
          </p:cNvSpPr>
          <p:nvPr>
            <p:ph type="title"/>
          </p:nvPr>
        </p:nvSpPr>
        <p:spPr>
          <a:xfrm>
            <a:off x="1156851" y="637762"/>
            <a:ext cx="9888496" cy="900131"/>
          </a:xfrm>
        </p:spPr>
        <p:txBody>
          <a:bodyPr anchor="t">
            <a:normAutofit/>
          </a:bodyPr>
          <a:lstStyle/>
          <a:p>
            <a:r>
              <a:rPr lang="sr-Latn-RS" sz="2800" b="1">
                <a:solidFill>
                  <a:schemeClr val="bg1"/>
                </a:solidFill>
                <a:latin typeface="Open Sans" panose="020B0606030504020204" pitchFamily="34" charset="0"/>
              </a:rPr>
              <a:t>Značaj veličine kategorije?</a:t>
            </a:r>
            <a:br>
              <a:rPr lang="sr-Latn-RS" sz="2800" b="1">
                <a:solidFill>
                  <a:schemeClr val="bg1"/>
                </a:solidFill>
                <a:latin typeface="Open Sans" panose="020B0606030504020204" pitchFamily="34" charset="0"/>
              </a:rPr>
            </a:br>
            <a:endParaRPr lang="sr-Latn-RS" sz="2800">
              <a:solidFill>
                <a:schemeClr val="bg1"/>
              </a:solidFill>
            </a:endParaRPr>
          </a:p>
        </p:txBody>
      </p:sp>
      <p:sp>
        <p:nvSpPr>
          <p:cNvPr id="10" name="Rectangle 9">
            <a:extLst>
              <a:ext uri="{FF2B5EF4-FFF2-40B4-BE49-F238E27FC236}">
                <a16:creationId xmlns:a16="http://schemas.microsoft.com/office/drawing/2014/main" id="{A55D5633-D557-4DCA-982C-FF36EB7A1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8641"/>
            <a:ext cx="12191990" cy="5169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6851" y="2010758"/>
            <a:ext cx="45719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13943EA4-BFFB-B80E-D969-0B89BE8DA691}"/>
              </a:ext>
            </a:extLst>
          </p:cNvPr>
          <p:cNvSpPr>
            <a:spLocks noGrp="1"/>
          </p:cNvSpPr>
          <p:nvPr>
            <p:ph idx="1"/>
          </p:nvPr>
        </p:nvSpPr>
        <p:spPr>
          <a:xfrm>
            <a:off x="1155548" y="2217343"/>
            <a:ext cx="9880893" cy="3959619"/>
          </a:xfrm>
        </p:spPr>
        <p:txBody>
          <a:bodyPr>
            <a:normAutofit/>
          </a:bodyPr>
          <a:lstStyle/>
          <a:p>
            <a:pPr fontAlgn="base">
              <a:buFont typeface="Arial" panose="020B0604020202020204" pitchFamily="34" charset="0"/>
              <a:buChar char="•"/>
            </a:pPr>
            <a:r>
              <a:rPr lang="sr-Latn-RS" sz="2400" b="0" i="0">
                <a:effectLst/>
                <a:latin typeface="Arimo"/>
              </a:rPr>
              <a:t>Dobro je da nijedna kategorija nije duplo veća od neke druge.</a:t>
            </a:r>
          </a:p>
          <a:p>
            <a:pPr fontAlgn="base">
              <a:buFont typeface="Arial" panose="020B0604020202020204" pitchFamily="34" charset="0"/>
              <a:buChar char="•"/>
            </a:pPr>
            <a:r>
              <a:rPr lang="sr-Latn-RS" sz="2400" b="0" i="0">
                <a:effectLst/>
                <a:latin typeface="Arimo"/>
              </a:rPr>
              <a:t>Sve kategorije bi trebale biti približno iste veličine.</a:t>
            </a:r>
          </a:p>
          <a:p>
            <a:pPr fontAlgn="base">
              <a:buFont typeface="Arial" panose="020B0604020202020204" pitchFamily="34" charset="0"/>
              <a:buChar char="•"/>
            </a:pPr>
            <a:r>
              <a:rPr lang="sr-Latn-RS" sz="2400" b="0" i="0">
                <a:effectLst/>
                <a:latin typeface="Arimo"/>
              </a:rPr>
              <a:t>Ako kategorija postane prevelika, podelite je na dva dela.</a:t>
            </a:r>
          </a:p>
          <a:p>
            <a:pPr fontAlgn="base">
              <a:buFont typeface="Arial" panose="020B0604020202020204" pitchFamily="34" charset="0"/>
              <a:buChar char="•"/>
            </a:pPr>
            <a:r>
              <a:rPr lang="sr-Latn-RS" sz="2400" b="0" i="0">
                <a:effectLst/>
                <a:latin typeface="Arimo"/>
              </a:rPr>
              <a:t>Ovakva podela preciznije odražava sadržaje veb stranica.</a:t>
            </a:r>
          </a:p>
          <a:p>
            <a:endParaRPr lang="sr-Latn-RS" sz="2400"/>
          </a:p>
        </p:txBody>
      </p:sp>
    </p:spTree>
    <p:extLst>
      <p:ext uri="{BB962C8B-B14F-4D97-AF65-F5344CB8AC3E}">
        <p14:creationId xmlns:p14="http://schemas.microsoft.com/office/powerpoint/2010/main" val="1471433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605774EC-7C93-5ED1-01E7-463B4FD51F22}"/>
              </a:ext>
            </a:extLst>
          </p:cNvPr>
          <p:cNvSpPr>
            <a:spLocks noGrp="1"/>
          </p:cNvSpPr>
          <p:nvPr>
            <p:ph type="title"/>
          </p:nvPr>
        </p:nvSpPr>
        <p:spPr>
          <a:xfrm>
            <a:off x="1371599" y="294538"/>
            <a:ext cx="9895951" cy="1033669"/>
          </a:xfrm>
        </p:spPr>
        <p:txBody>
          <a:bodyPr>
            <a:normAutofit/>
          </a:bodyPr>
          <a:lstStyle/>
          <a:p>
            <a:r>
              <a:rPr lang="sr-Latn-RS" sz="4000" b="1">
                <a:solidFill>
                  <a:srgbClr val="FFFFFF"/>
                </a:solidFill>
                <a:latin typeface="Open Sans" panose="020B0606030504020204" pitchFamily="34" charset="0"/>
              </a:rPr>
              <a:t>Najčešće greške u strukturi sajta</a:t>
            </a:r>
            <a:endParaRPr lang="sr-Latn-RS" sz="4000">
              <a:solidFill>
                <a:srgbClr val="FFFFFF"/>
              </a:solidFill>
            </a:endParaRPr>
          </a:p>
        </p:txBody>
      </p:sp>
      <p:sp>
        <p:nvSpPr>
          <p:cNvPr id="3" name="Čuvar mesta za sadržaj 2">
            <a:extLst>
              <a:ext uri="{FF2B5EF4-FFF2-40B4-BE49-F238E27FC236}">
                <a16:creationId xmlns:a16="http://schemas.microsoft.com/office/drawing/2014/main" id="{CDFFE559-E1A7-C0E3-471C-9D411EE8D76C}"/>
              </a:ext>
            </a:extLst>
          </p:cNvPr>
          <p:cNvSpPr>
            <a:spLocks noGrp="1"/>
          </p:cNvSpPr>
          <p:nvPr>
            <p:ph idx="1"/>
          </p:nvPr>
        </p:nvSpPr>
        <p:spPr>
          <a:xfrm>
            <a:off x="1371599" y="2318197"/>
            <a:ext cx="9724031" cy="3683358"/>
          </a:xfrm>
        </p:spPr>
        <p:txBody>
          <a:bodyPr anchor="ctr">
            <a:normAutofit/>
          </a:bodyPr>
          <a:lstStyle/>
          <a:p>
            <a:pPr marL="0" indent="0" fontAlgn="base">
              <a:buNone/>
            </a:pPr>
            <a:r>
              <a:rPr lang="sr-Latn-RS" sz="2000" b="1" i="0" u="none" strike="noStrike" dirty="0">
                <a:effectLst/>
                <a:latin typeface="Open Sans" panose="020B0606030504020204" pitchFamily="34" charset="0"/>
              </a:rPr>
              <a:t> </a:t>
            </a:r>
          </a:p>
          <a:p>
            <a:pPr fontAlgn="base">
              <a:buFont typeface="+mj-lt"/>
              <a:buAutoNum type="arabicPeriod"/>
            </a:pPr>
            <a:r>
              <a:rPr lang="sr-Latn-RS" sz="2000" b="0" i="0" dirty="0" err="1">
                <a:effectLst/>
                <a:latin typeface="Arimo"/>
              </a:rPr>
              <a:t>Neodređivanje</a:t>
            </a:r>
            <a:r>
              <a:rPr lang="sr-Latn-RS" sz="2000" b="0" i="0" dirty="0">
                <a:effectLst/>
                <a:latin typeface="Arimo"/>
              </a:rPr>
              <a:t> </a:t>
            </a:r>
            <a:r>
              <a:rPr lang="sr-Latn-RS" sz="2000" b="1" i="0" dirty="0">
                <a:effectLst/>
                <a:latin typeface="inherit"/>
              </a:rPr>
              <a:t>glavne</a:t>
            </a:r>
            <a:r>
              <a:rPr lang="sr-Latn-RS" sz="2000" b="0" i="0" dirty="0">
                <a:effectLst/>
                <a:latin typeface="Arimo"/>
              </a:rPr>
              <a:t> stranice .</a:t>
            </a:r>
          </a:p>
          <a:p>
            <a:pPr fontAlgn="base">
              <a:buFont typeface="+mj-lt"/>
              <a:buAutoNum type="arabicPeriod"/>
            </a:pPr>
            <a:r>
              <a:rPr lang="sr-Latn-RS" sz="2000" b="0" i="0" dirty="0">
                <a:effectLst/>
                <a:latin typeface="Arimo"/>
              </a:rPr>
              <a:t>Loša, nejasna ili prenatrpana </a:t>
            </a:r>
            <a:r>
              <a:rPr lang="sr-Latn-RS" sz="2000" b="0" i="0" dirty="0" err="1">
                <a:effectLst/>
                <a:latin typeface="Arimo"/>
              </a:rPr>
              <a:t>navigcija</a:t>
            </a:r>
            <a:r>
              <a:rPr lang="sr-Latn-RS" sz="2000" b="0" i="0" dirty="0">
                <a:effectLst/>
                <a:latin typeface="Arimo"/>
              </a:rPr>
              <a:t> u meniju.</a:t>
            </a:r>
          </a:p>
          <a:p>
            <a:pPr fontAlgn="base">
              <a:buFont typeface="+mj-lt"/>
              <a:buAutoNum type="arabicPeriod"/>
            </a:pPr>
            <a:r>
              <a:rPr lang="sr-Latn-RS" sz="2000" b="0" i="0" dirty="0">
                <a:effectLst/>
                <a:latin typeface="Arimo"/>
              </a:rPr>
              <a:t>Suviše velike ili previše male kategorije.</a:t>
            </a:r>
          </a:p>
          <a:p>
            <a:pPr fontAlgn="base">
              <a:buFont typeface="+mj-lt"/>
              <a:buAutoNum type="arabicPeriod"/>
            </a:pPr>
            <a:r>
              <a:rPr lang="sr-Latn-RS" sz="2000" b="0" i="0" dirty="0">
                <a:effectLst/>
                <a:latin typeface="Arimo"/>
              </a:rPr>
              <a:t>Previše oznaka (tagova) i njihova </a:t>
            </a:r>
            <a:r>
              <a:rPr lang="sr-Latn-RS" sz="2000" b="0" i="0" dirty="0" err="1">
                <a:effectLst/>
                <a:latin typeface="Arimo"/>
              </a:rPr>
              <a:t>nepravila</a:t>
            </a:r>
            <a:r>
              <a:rPr lang="sr-Latn-RS" sz="2000" b="0" i="0" dirty="0">
                <a:effectLst/>
                <a:latin typeface="Arimo"/>
              </a:rPr>
              <a:t> upotreba.</a:t>
            </a:r>
          </a:p>
          <a:p>
            <a:pPr fontAlgn="base">
              <a:buFont typeface="+mj-lt"/>
              <a:buAutoNum type="arabicPeriod"/>
            </a:pPr>
            <a:r>
              <a:rPr lang="sr-Latn-RS" sz="2000" b="0" i="0" dirty="0">
                <a:effectLst/>
                <a:latin typeface="Arimo"/>
              </a:rPr>
              <a:t>Loša vizuelna percepcija sajta ili pojedinih delova.</a:t>
            </a:r>
          </a:p>
          <a:p>
            <a:pPr fontAlgn="base">
              <a:buFont typeface="+mj-lt"/>
              <a:buAutoNum type="arabicPeriod"/>
            </a:pPr>
            <a:r>
              <a:rPr lang="sr-Latn-RS" sz="2000" b="0" i="0" dirty="0">
                <a:effectLst/>
                <a:latin typeface="Arimo"/>
              </a:rPr>
              <a:t>Struktura sajta ne prati promene sadržaja.</a:t>
            </a:r>
          </a:p>
          <a:p>
            <a:endParaRPr lang="sr-Latn-RS" sz="2000" dirty="0"/>
          </a:p>
        </p:txBody>
      </p:sp>
    </p:spTree>
    <p:extLst>
      <p:ext uri="{BB962C8B-B14F-4D97-AF65-F5344CB8AC3E}">
        <p14:creationId xmlns:p14="http://schemas.microsoft.com/office/powerpoint/2010/main" val="629693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0DFC902-7D23-471A-B557-B6B6917D7A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5705"/>
            <a:ext cx="12191990" cy="169434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E0EC42C5-1AD1-1EAC-8E69-E4DB238FD885}"/>
              </a:ext>
            </a:extLst>
          </p:cNvPr>
          <p:cNvSpPr>
            <a:spLocks noGrp="1"/>
          </p:cNvSpPr>
          <p:nvPr>
            <p:ph type="title"/>
          </p:nvPr>
        </p:nvSpPr>
        <p:spPr>
          <a:xfrm>
            <a:off x="1156851" y="637762"/>
            <a:ext cx="9888496" cy="900131"/>
          </a:xfrm>
        </p:spPr>
        <p:txBody>
          <a:bodyPr anchor="t">
            <a:normAutofit/>
          </a:bodyPr>
          <a:lstStyle/>
          <a:p>
            <a:r>
              <a:rPr lang="sr-Latn-RS" sz="2800" b="1">
                <a:solidFill>
                  <a:schemeClr val="bg1"/>
                </a:solidFill>
                <a:latin typeface="Open Sans" panose="020B0606030504020204" pitchFamily="34" charset="0"/>
              </a:rPr>
              <a:t>Struktura sajta u obliku piramide</a:t>
            </a:r>
            <a:br>
              <a:rPr lang="sr-Latn-RS" sz="2800" b="1">
                <a:solidFill>
                  <a:schemeClr val="bg1"/>
                </a:solidFill>
                <a:latin typeface="Open Sans" panose="020B0606030504020204" pitchFamily="34" charset="0"/>
              </a:rPr>
            </a:br>
            <a:endParaRPr lang="sr-Latn-RS" sz="2800">
              <a:solidFill>
                <a:schemeClr val="bg1"/>
              </a:solidFill>
            </a:endParaRPr>
          </a:p>
        </p:txBody>
      </p:sp>
      <p:sp>
        <p:nvSpPr>
          <p:cNvPr id="10" name="Rectangle 9">
            <a:extLst>
              <a:ext uri="{FF2B5EF4-FFF2-40B4-BE49-F238E27FC236}">
                <a16:creationId xmlns:a16="http://schemas.microsoft.com/office/drawing/2014/main" id="{A55D5633-D557-4DCA-982C-FF36EB7A1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8641"/>
            <a:ext cx="12191990" cy="5169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6851" y="2010758"/>
            <a:ext cx="45719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47447FFC-F70A-A9B4-EAC0-C7BBC4F93B82}"/>
              </a:ext>
            </a:extLst>
          </p:cNvPr>
          <p:cNvSpPr>
            <a:spLocks noGrp="1"/>
          </p:cNvSpPr>
          <p:nvPr>
            <p:ph idx="1"/>
          </p:nvPr>
        </p:nvSpPr>
        <p:spPr>
          <a:xfrm>
            <a:off x="1155548" y="2217343"/>
            <a:ext cx="9880893" cy="3959619"/>
          </a:xfrm>
        </p:spPr>
        <p:txBody>
          <a:bodyPr>
            <a:normAutofit/>
          </a:bodyPr>
          <a:lstStyle/>
          <a:p>
            <a:pPr fontAlgn="base"/>
            <a:r>
              <a:rPr lang="sr-Latn-RS" sz="2400" b="0" i="0" dirty="0">
                <a:effectLst/>
                <a:latin typeface="Arimo"/>
              </a:rPr>
              <a:t>Povezivanjem web stranica sa bliskom tematikom preko linkova, </a:t>
            </a:r>
          </a:p>
          <a:p>
            <a:pPr fontAlgn="base"/>
            <a:r>
              <a:rPr lang="sr-Latn-RS" sz="2400" b="0" i="0" dirty="0">
                <a:effectLst/>
                <a:latin typeface="Arimo"/>
              </a:rPr>
              <a:t>Web stranica na vrhu piramide je </a:t>
            </a:r>
            <a:r>
              <a:rPr lang="sr-Latn-RS" sz="2400" b="0" i="1" dirty="0">
                <a:effectLst/>
                <a:latin typeface="inherit"/>
              </a:rPr>
              <a:t>stranica, </a:t>
            </a:r>
            <a:r>
              <a:rPr lang="sr-Latn-RS" sz="2400" dirty="0">
                <a:latin typeface="Arimo"/>
              </a:rPr>
              <a:t>z</a:t>
            </a:r>
            <a:r>
              <a:rPr lang="sr-Latn-RS" sz="2400" b="0" i="0" dirty="0">
                <a:effectLst/>
                <a:latin typeface="Arimo"/>
              </a:rPr>
              <a:t>ato što </a:t>
            </a:r>
            <a:r>
              <a:rPr lang="sr-Latn-RS" sz="2400" b="1" i="0" dirty="0">
                <a:effectLst/>
                <a:latin typeface="inherit"/>
              </a:rPr>
              <a:t>stožer stranica</a:t>
            </a:r>
            <a:r>
              <a:rPr lang="sr-Latn-RS" sz="2400" b="0" i="0" dirty="0">
                <a:effectLst/>
                <a:latin typeface="Arimo"/>
              </a:rPr>
              <a:t> ima najrelevantniji sadržaj i što njeno postojanje ukazuje pretraživačima da je ona glavna za određenu temu ili sadržinu sajta.</a:t>
            </a:r>
          </a:p>
          <a:p>
            <a:pPr fontAlgn="base"/>
            <a:r>
              <a:rPr lang="sr-Latn-RS" sz="2400" b="1" i="0" dirty="0">
                <a:effectLst/>
                <a:latin typeface="inherit"/>
              </a:rPr>
              <a:t>VAŽNO:</a:t>
            </a:r>
            <a:r>
              <a:rPr lang="sr-Latn-RS" sz="2400" b="0" i="0" dirty="0">
                <a:effectLst/>
                <a:latin typeface="Arimo"/>
              </a:rPr>
              <a:t> Stranice označene kao „glavne“ moraju da najbolje prezentuju svoju tematiku i da predstavljaju </a:t>
            </a:r>
            <a:r>
              <a:rPr lang="sr-Latn-RS" sz="2400" b="1" i="0" dirty="0">
                <a:effectLst/>
                <a:latin typeface="inherit"/>
              </a:rPr>
              <a:t>stožer</a:t>
            </a:r>
            <a:r>
              <a:rPr lang="sr-Latn-RS" sz="2400" b="0" i="0" dirty="0">
                <a:effectLst/>
                <a:latin typeface="Arimo"/>
              </a:rPr>
              <a:t> oko koga će se okupljati ostale stranice sa bliskom sadržinom.</a:t>
            </a:r>
          </a:p>
          <a:p>
            <a:endParaRPr lang="sr-Latn-RS" sz="2400" dirty="0"/>
          </a:p>
        </p:txBody>
      </p:sp>
    </p:spTree>
    <p:extLst>
      <p:ext uri="{BB962C8B-B14F-4D97-AF65-F5344CB8AC3E}">
        <p14:creationId xmlns:p14="http://schemas.microsoft.com/office/powerpoint/2010/main" val="37089239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0DFC902-7D23-471A-B557-B6B6917D7A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5705"/>
            <a:ext cx="12191990" cy="169434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172F4F84-C698-101C-6A1D-ACF63D9BD53F}"/>
              </a:ext>
            </a:extLst>
          </p:cNvPr>
          <p:cNvSpPr>
            <a:spLocks noGrp="1"/>
          </p:cNvSpPr>
          <p:nvPr>
            <p:ph type="title"/>
          </p:nvPr>
        </p:nvSpPr>
        <p:spPr>
          <a:xfrm>
            <a:off x="1156851" y="637762"/>
            <a:ext cx="9888496" cy="900131"/>
          </a:xfrm>
        </p:spPr>
        <p:txBody>
          <a:bodyPr anchor="t">
            <a:normAutofit/>
          </a:bodyPr>
          <a:lstStyle/>
          <a:p>
            <a:r>
              <a:rPr lang="sr-Latn-RS" sz="2800" b="1">
                <a:solidFill>
                  <a:schemeClr val="bg1"/>
                </a:solidFill>
                <a:latin typeface="Open Sans" panose="020B0606030504020204" pitchFamily="34" charset="0"/>
              </a:rPr>
              <a:t>Kategorija kao glavna stranica</a:t>
            </a:r>
            <a:br>
              <a:rPr lang="sr-Latn-RS" sz="2800" b="1">
                <a:solidFill>
                  <a:schemeClr val="bg1"/>
                </a:solidFill>
                <a:latin typeface="Open Sans" panose="020B0606030504020204" pitchFamily="34" charset="0"/>
              </a:rPr>
            </a:br>
            <a:endParaRPr lang="sr-Latn-RS" sz="2800">
              <a:solidFill>
                <a:schemeClr val="bg1"/>
              </a:solidFill>
            </a:endParaRPr>
          </a:p>
        </p:txBody>
      </p:sp>
      <p:sp>
        <p:nvSpPr>
          <p:cNvPr id="10" name="Rectangle 9">
            <a:extLst>
              <a:ext uri="{FF2B5EF4-FFF2-40B4-BE49-F238E27FC236}">
                <a16:creationId xmlns:a16="http://schemas.microsoft.com/office/drawing/2014/main" id="{A55D5633-D557-4DCA-982C-FF36EB7A1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8641"/>
            <a:ext cx="12191990" cy="5169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6851" y="2010758"/>
            <a:ext cx="45719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4F1856D1-C3E2-C117-5D56-B29C91D0ECCA}"/>
              </a:ext>
            </a:extLst>
          </p:cNvPr>
          <p:cNvSpPr>
            <a:spLocks noGrp="1"/>
          </p:cNvSpPr>
          <p:nvPr>
            <p:ph idx="1"/>
          </p:nvPr>
        </p:nvSpPr>
        <p:spPr>
          <a:xfrm>
            <a:off x="1155548" y="2217343"/>
            <a:ext cx="9880893" cy="3959619"/>
          </a:xfrm>
        </p:spPr>
        <p:txBody>
          <a:bodyPr>
            <a:normAutofit/>
          </a:bodyPr>
          <a:lstStyle/>
          <a:p>
            <a:pPr fontAlgn="base"/>
            <a:r>
              <a:rPr lang="sr-Latn-RS" sz="2400" b="1" i="0" dirty="0">
                <a:effectLst/>
                <a:latin typeface="inherit"/>
              </a:rPr>
              <a:t>Stranica kategorije</a:t>
            </a:r>
            <a:r>
              <a:rPr lang="sr-Latn-RS" sz="2400" b="0" i="0" dirty="0">
                <a:effectLst/>
                <a:latin typeface="Arimo"/>
              </a:rPr>
              <a:t> može biti odlična glavna stranica, </a:t>
            </a:r>
            <a:r>
              <a:rPr lang="sr-Latn-RS" sz="2400" b="0" i="0" dirty="0" err="1">
                <a:effectLst/>
                <a:latin typeface="Arimo"/>
              </a:rPr>
              <a:t>podstranica</a:t>
            </a:r>
            <a:r>
              <a:rPr lang="sr-Latn-RS" sz="2400" b="0" i="0" dirty="0">
                <a:effectLst/>
                <a:latin typeface="Arimo"/>
              </a:rPr>
              <a:t> koje joj pripadaju, pod uslovom da se optimizuje za tu ulogu.</a:t>
            </a:r>
          </a:p>
          <a:p>
            <a:pPr fontAlgn="base"/>
            <a:endParaRPr lang="sr-Latn-RS" sz="2400" b="0" i="0" dirty="0">
              <a:effectLst/>
              <a:latin typeface="Arimo"/>
            </a:endParaRPr>
          </a:p>
          <a:p>
            <a:pPr fontAlgn="base"/>
            <a:r>
              <a:rPr lang="sr-Latn-RS" sz="2400" b="1" i="0" dirty="0">
                <a:effectLst/>
                <a:latin typeface="inherit"/>
              </a:rPr>
              <a:t>Da se stranica kategorije ispravno optimizuje potrebno je napraviti sledeće:</a:t>
            </a:r>
            <a:endParaRPr lang="sr-Latn-RS" sz="2400" b="0" i="0" dirty="0">
              <a:effectLst/>
              <a:latin typeface="Arimo"/>
            </a:endParaRPr>
          </a:p>
          <a:p>
            <a:pPr lvl="1" fontAlgn="base"/>
            <a:r>
              <a:rPr lang="sr-Latn-RS" b="0" i="0" dirty="0">
                <a:effectLst/>
                <a:latin typeface="Arimo"/>
              </a:rPr>
              <a:t>Dobar</a:t>
            </a:r>
            <a:r>
              <a:rPr lang="sr-Latn-RS" b="0" i="1" dirty="0">
                <a:effectLst/>
                <a:latin typeface="inherit"/>
              </a:rPr>
              <a:t> uvodni sadržaj</a:t>
            </a:r>
            <a:r>
              <a:rPr lang="sr-Latn-RS" b="0" i="0" dirty="0">
                <a:effectLst/>
                <a:latin typeface="Arimo"/>
              </a:rPr>
              <a:t> sa ugrađenim ključnim rečima za tu kategoriju,</a:t>
            </a:r>
          </a:p>
          <a:p>
            <a:pPr lvl="1" fontAlgn="base"/>
            <a:r>
              <a:rPr lang="sr-Latn-RS" b="0" i="0" dirty="0">
                <a:effectLst/>
                <a:latin typeface="Arimo"/>
              </a:rPr>
              <a:t>jasan </a:t>
            </a:r>
            <a:r>
              <a:rPr lang="sr-Latn-RS" b="0" i="1" dirty="0">
                <a:effectLst/>
                <a:latin typeface="inherit"/>
              </a:rPr>
              <a:t>opis predmeta kategorije</a:t>
            </a:r>
            <a:r>
              <a:rPr lang="sr-Latn-RS" b="0" i="0" dirty="0">
                <a:effectLst/>
                <a:latin typeface="Arimo"/>
              </a:rPr>
              <a:t> sa specifičnim ključnim rečima i</a:t>
            </a:r>
          </a:p>
          <a:p>
            <a:pPr lvl="1" fontAlgn="base"/>
            <a:r>
              <a:rPr lang="sr-Latn-RS" b="0" i="0" dirty="0">
                <a:effectLst/>
                <a:latin typeface="Arimo"/>
              </a:rPr>
              <a:t>snažan </a:t>
            </a:r>
            <a:r>
              <a:rPr lang="sr-Latn-RS" b="0" i="1" dirty="0">
                <a:effectLst/>
                <a:latin typeface="inherit"/>
              </a:rPr>
              <a:t>poziv na akciju</a:t>
            </a:r>
            <a:r>
              <a:rPr lang="sr-Latn-RS" b="0" i="0" dirty="0">
                <a:effectLst/>
                <a:latin typeface="Arimo"/>
              </a:rPr>
              <a:t> koji motiviše i podstiče da se akcija nastavi i pozitivno završi.</a:t>
            </a:r>
          </a:p>
          <a:p>
            <a:endParaRPr lang="sr-Latn-RS" sz="2400" dirty="0"/>
          </a:p>
        </p:txBody>
      </p:sp>
    </p:spTree>
    <p:extLst>
      <p:ext uri="{BB962C8B-B14F-4D97-AF65-F5344CB8AC3E}">
        <p14:creationId xmlns:p14="http://schemas.microsoft.com/office/powerpoint/2010/main" val="3033551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4" name="Rectangle 13">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Naslov 4">
            <a:extLst>
              <a:ext uri="{FF2B5EF4-FFF2-40B4-BE49-F238E27FC236}">
                <a16:creationId xmlns:a16="http://schemas.microsoft.com/office/drawing/2014/main" id="{E764992F-2805-B542-10AE-82405F2431B6}"/>
              </a:ext>
            </a:extLst>
          </p:cNvPr>
          <p:cNvSpPr>
            <a:spLocks noGrp="1"/>
          </p:cNvSpPr>
          <p:nvPr>
            <p:ph type="title"/>
          </p:nvPr>
        </p:nvSpPr>
        <p:spPr>
          <a:xfrm>
            <a:off x="761803" y="350196"/>
            <a:ext cx="4646904" cy="1624520"/>
          </a:xfrm>
        </p:spPr>
        <p:txBody>
          <a:bodyPr anchor="ctr">
            <a:normAutofit/>
          </a:bodyPr>
          <a:lstStyle/>
          <a:p>
            <a:r>
              <a:rPr lang="sr-Latn-RS" sz="3700"/>
              <a:t>Značaj pravilne strukture WEB stranice</a:t>
            </a:r>
          </a:p>
        </p:txBody>
      </p:sp>
      <p:sp>
        <p:nvSpPr>
          <p:cNvPr id="6" name="Čuvar mesta za sadržaj 5">
            <a:extLst>
              <a:ext uri="{FF2B5EF4-FFF2-40B4-BE49-F238E27FC236}">
                <a16:creationId xmlns:a16="http://schemas.microsoft.com/office/drawing/2014/main" id="{5CDCBA2D-1576-6F97-2AB0-F5C48BCB955A}"/>
              </a:ext>
            </a:extLst>
          </p:cNvPr>
          <p:cNvSpPr>
            <a:spLocks noGrp="1"/>
          </p:cNvSpPr>
          <p:nvPr>
            <p:ph idx="1"/>
          </p:nvPr>
        </p:nvSpPr>
        <p:spPr>
          <a:xfrm>
            <a:off x="761802" y="2743200"/>
            <a:ext cx="4646905" cy="3613149"/>
          </a:xfrm>
        </p:spPr>
        <p:txBody>
          <a:bodyPr anchor="ctr">
            <a:normAutofit/>
          </a:bodyPr>
          <a:lstStyle/>
          <a:p>
            <a:pPr fontAlgn="base">
              <a:buFont typeface="Arial" panose="020B0604020202020204" pitchFamily="34" charset="0"/>
              <a:buChar char="•"/>
            </a:pPr>
            <a:r>
              <a:rPr lang="sr-Latn-RS" sz="1300" b="1" i="0">
                <a:effectLst/>
                <a:latin typeface="inherit"/>
              </a:rPr>
              <a:t>Dobar plan</a:t>
            </a:r>
            <a:r>
              <a:rPr lang="sr-Latn-RS" sz="1300" b="0" i="0">
                <a:effectLst/>
                <a:latin typeface="Arimo"/>
              </a:rPr>
              <a:t>, raspored i uređenje web sajta direktno utiče na rangiranje njegovih web stranica na internet pretraživačima, naročito ako stalno dodajete nove sadržaje. </a:t>
            </a:r>
          </a:p>
          <a:p>
            <a:pPr fontAlgn="base">
              <a:buFont typeface="Arial" panose="020B0604020202020204" pitchFamily="34" charset="0"/>
              <a:buChar char="•"/>
            </a:pPr>
            <a:r>
              <a:rPr lang="sr-Latn-RS" sz="1300" b="1" i="0">
                <a:effectLst/>
                <a:latin typeface="inherit"/>
              </a:rPr>
              <a:t>Struktura sajta</a:t>
            </a:r>
            <a:r>
              <a:rPr lang="sr-Latn-RS" sz="1300" b="0" i="0">
                <a:effectLst/>
                <a:latin typeface="Arimo"/>
              </a:rPr>
              <a:t> pomaže Google-u da diferencira sadržaje na vašem sajtu i tako sprečava da se takmičite sami sa sobom.</a:t>
            </a:r>
          </a:p>
          <a:p>
            <a:pPr fontAlgn="base">
              <a:buFont typeface="Arial" panose="020B0604020202020204" pitchFamily="34" charset="0"/>
              <a:buChar char="•"/>
            </a:pPr>
            <a:r>
              <a:rPr lang="sr-Latn-RS" sz="1300" b="1" i="0">
                <a:effectLst/>
                <a:latin typeface="inherit"/>
              </a:rPr>
              <a:t>Kvalitetna organizacija</a:t>
            </a:r>
            <a:r>
              <a:rPr lang="sr-Latn-RS" sz="1300" b="0" i="0">
                <a:effectLst/>
                <a:latin typeface="Arimo"/>
              </a:rPr>
              <a:t> elemenata na sajtu je važna za pretraživače i korisnike, jer ukazuje na plan, sistematičnost i jasan poredak svih vitalnih delova web sajta.</a:t>
            </a:r>
          </a:p>
          <a:p>
            <a:pPr fontAlgn="base">
              <a:buFont typeface="Arial" panose="020B0604020202020204" pitchFamily="34" charset="0"/>
              <a:buChar char="•"/>
            </a:pPr>
            <a:r>
              <a:rPr lang="sr-Latn-RS" sz="1300" b="1" i="0">
                <a:effectLst/>
                <a:latin typeface="inherit"/>
              </a:rPr>
              <a:t>Dobra shema sajta</a:t>
            </a:r>
            <a:r>
              <a:rPr lang="sr-Latn-RS" sz="1300" b="0" i="0">
                <a:effectLst/>
                <a:latin typeface="Arimo"/>
              </a:rPr>
              <a:t>  pomaže i značajno unapređuje </a:t>
            </a:r>
            <a:r>
              <a:rPr lang="sr-Latn-RS" sz="1300" b="0" i="0" u="none" strike="noStrike">
                <a:effectLst/>
                <a:latin typeface="Arimo"/>
                <a:hlinkClick r:id="rId2"/>
              </a:rPr>
              <a:t>korisničko iskustvo</a:t>
            </a:r>
            <a:r>
              <a:rPr lang="sr-Latn-RS" sz="1300" b="0" i="0">
                <a:effectLst/>
                <a:latin typeface="Arimo"/>
              </a:rPr>
              <a:t> (UX).</a:t>
            </a:r>
          </a:p>
          <a:p>
            <a:pPr fontAlgn="base">
              <a:buFont typeface="Arial" panose="020B0604020202020204" pitchFamily="34" charset="0"/>
              <a:buChar char="•"/>
            </a:pPr>
            <a:r>
              <a:rPr lang="sr-Latn-RS" sz="1300" b="1" i="0">
                <a:effectLst/>
                <a:latin typeface="inherit"/>
              </a:rPr>
              <a:t>Optimalna struktura sajta</a:t>
            </a:r>
            <a:r>
              <a:rPr lang="sr-Latn-RS" sz="1300" b="0" i="0">
                <a:effectLst/>
                <a:latin typeface="Arimo"/>
              </a:rPr>
              <a:t> je organizovana mreža elemenata unutar web stranica, koji se lako uočavaju i prate. To uvećava šanse web stranica za bolju </a:t>
            </a:r>
            <a:r>
              <a:rPr lang="sr-Latn-RS" sz="1300" b="0" i="0" u="none" strike="noStrike">
                <a:effectLst/>
                <a:latin typeface="Arimo"/>
                <a:hlinkClick r:id="rId3"/>
              </a:rPr>
              <a:t>optimizaciju sajta za Google</a:t>
            </a:r>
            <a:r>
              <a:rPr lang="sr-Latn-RS" sz="1300" b="0" i="0">
                <a:effectLst/>
                <a:latin typeface="Arimo"/>
              </a:rPr>
              <a:t> i ostale pretraživača interneta.</a:t>
            </a:r>
          </a:p>
          <a:p>
            <a:endParaRPr lang="sr-Latn-RS" sz="1300"/>
          </a:p>
        </p:txBody>
      </p:sp>
      <p:pic>
        <p:nvPicPr>
          <p:cNvPr id="8" name="Picture 7" descr="Sphere of mesh and nodes">
            <a:extLst>
              <a:ext uri="{FF2B5EF4-FFF2-40B4-BE49-F238E27FC236}">
                <a16:creationId xmlns:a16="http://schemas.microsoft.com/office/drawing/2014/main" id="{1CECD003-0728-7FB9-81FE-36D5AE95099E}"/>
              </a:ext>
            </a:extLst>
          </p:cNvPr>
          <p:cNvPicPr>
            <a:picLocks noChangeAspect="1"/>
          </p:cNvPicPr>
          <p:nvPr/>
        </p:nvPicPr>
        <p:blipFill rotWithShape="1">
          <a:blip r:embed="rId4"/>
          <a:srcRect l="32124" r="1135"/>
          <a:stretch/>
        </p:blipFill>
        <p:spPr>
          <a:xfrm>
            <a:off x="6096000" y="1"/>
            <a:ext cx="6102825" cy="6858000"/>
          </a:xfrm>
          <a:prstGeom prst="rect">
            <a:avLst/>
          </a:prstGeom>
        </p:spPr>
      </p:pic>
    </p:spTree>
    <p:extLst>
      <p:ext uri="{BB962C8B-B14F-4D97-AF65-F5344CB8AC3E}">
        <p14:creationId xmlns:p14="http://schemas.microsoft.com/office/powerpoint/2010/main" val="1451153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1" name="Rectangle 3080">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3" name="Rectangle 3082">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5" name="Rectangle 3084">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Struktura sajta i ključni elementi">
            <a:extLst>
              <a:ext uri="{FF2B5EF4-FFF2-40B4-BE49-F238E27FC236}">
                <a16:creationId xmlns:a16="http://schemas.microsoft.com/office/drawing/2014/main" id="{29284C4D-ABF1-9A62-EB9D-E01BF4C4FA6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33600" y="457200"/>
            <a:ext cx="7924800"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3178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13844EE9-2895-4B7B-A445-00BA91721B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Naslov 1">
            <a:extLst>
              <a:ext uri="{FF2B5EF4-FFF2-40B4-BE49-F238E27FC236}">
                <a16:creationId xmlns:a16="http://schemas.microsoft.com/office/drawing/2014/main" id="{51CEFC3D-3A78-A088-39E6-330439045807}"/>
              </a:ext>
            </a:extLst>
          </p:cNvPr>
          <p:cNvSpPr>
            <a:spLocks noGrp="1"/>
          </p:cNvSpPr>
          <p:nvPr>
            <p:ph type="title"/>
          </p:nvPr>
        </p:nvSpPr>
        <p:spPr>
          <a:xfrm>
            <a:off x="5506019" y="1107860"/>
            <a:ext cx="5847781" cy="1046671"/>
          </a:xfrm>
        </p:spPr>
        <p:txBody>
          <a:bodyPr>
            <a:normAutofit/>
          </a:bodyPr>
          <a:lstStyle/>
          <a:p>
            <a:r>
              <a:rPr lang="sr-Latn-RS" sz="2800"/>
              <a:t>Struktura vs arhiktektura web sajta</a:t>
            </a:r>
          </a:p>
        </p:txBody>
      </p:sp>
      <p:sp>
        <p:nvSpPr>
          <p:cNvPr id="4105" name="Rectangle 4104">
            <a:extLst>
              <a:ext uri="{FF2B5EF4-FFF2-40B4-BE49-F238E27FC236}">
                <a16:creationId xmlns:a16="http://schemas.microsoft.com/office/drawing/2014/main" id="{97B03642-7722-4B15-897F-76918F86B8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39937"/>
            <a:ext cx="4525605" cy="577812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7" name="Rectangle 4106">
            <a:extLst>
              <a:ext uri="{FF2B5EF4-FFF2-40B4-BE49-F238E27FC236}">
                <a16:creationId xmlns:a16="http://schemas.microsoft.com/office/drawing/2014/main" id="{6068EAC2-2623-4156-A990-D776FF9BF4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9937"/>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4098" name="Picture 2" descr="Arhitektura i struktura sajta - piramida">
            <a:extLst>
              <a:ext uri="{FF2B5EF4-FFF2-40B4-BE49-F238E27FC236}">
                <a16:creationId xmlns:a16="http://schemas.microsoft.com/office/drawing/2014/main" id="{71012BDF-0C88-F33D-9A0C-CCFD5DC946D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17158" y="2456178"/>
            <a:ext cx="3891290" cy="1945645"/>
          </a:xfrm>
          <a:prstGeom prst="rect">
            <a:avLst/>
          </a:prstGeom>
          <a:noFill/>
          <a:extLst>
            <a:ext uri="{909E8E84-426E-40DD-AFC4-6F175D3DCCD1}">
              <a14:hiddenFill xmlns:a14="http://schemas.microsoft.com/office/drawing/2010/main">
                <a:solidFill>
                  <a:srgbClr val="FFFFFF"/>
                </a:solidFill>
              </a14:hiddenFill>
            </a:ext>
          </a:extLst>
        </p:spPr>
      </p:pic>
      <p:sp>
        <p:nvSpPr>
          <p:cNvPr id="3" name="Čuvar mesta za sadržaj 2">
            <a:extLst>
              <a:ext uri="{FF2B5EF4-FFF2-40B4-BE49-F238E27FC236}">
                <a16:creationId xmlns:a16="http://schemas.microsoft.com/office/drawing/2014/main" id="{22589635-CA7A-0094-00C7-2A13A1697722}"/>
              </a:ext>
            </a:extLst>
          </p:cNvPr>
          <p:cNvSpPr>
            <a:spLocks noGrp="1"/>
          </p:cNvSpPr>
          <p:nvPr>
            <p:ph idx="1"/>
          </p:nvPr>
        </p:nvSpPr>
        <p:spPr>
          <a:xfrm>
            <a:off x="5506020" y="2402260"/>
            <a:ext cx="5847780" cy="3347879"/>
          </a:xfrm>
        </p:spPr>
        <p:txBody>
          <a:bodyPr anchor="ctr">
            <a:normAutofit/>
          </a:bodyPr>
          <a:lstStyle/>
          <a:p>
            <a:pPr fontAlgn="base">
              <a:buFont typeface="Arial" panose="020B0604020202020204" pitchFamily="34" charset="0"/>
              <a:buChar char="•"/>
            </a:pPr>
            <a:r>
              <a:rPr lang="sr-Latn-RS" sz="1800" b="1" i="0">
                <a:effectLst/>
                <a:latin typeface="inherit"/>
              </a:rPr>
              <a:t>Arhitektura sajta</a:t>
            </a:r>
            <a:r>
              <a:rPr lang="sr-Latn-RS" sz="1800" b="0" i="0">
                <a:effectLst/>
                <a:latin typeface="Arimo"/>
              </a:rPr>
              <a:t> je konstrukcija gradnje, a materijal su web stranice i postovi.</a:t>
            </a:r>
          </a:p>
          <a:p>
            <a:pPr fontAlgn="base">
              <a:buFont typeface="Arial" panose="020B0604020202020204" pitchFamily="34" charset="0"/>
              <a:buChar char="•"/>
            </a:pPr>
            <a:r>
              <a:rPr lang="sr-Latn-RS" sz="1800" b="1" i="0">
                <a:effectLst/>
                <a:latin typeface="inherit"/>
              </a:rPr>
              <a:t>Struktura web stranice</a:t>
            </a:r>
            <a:r>
              <a:rPr lang="sr-Latn-RS" sz="1800" b="0" i="0">
                <a:effectLst/>
                <a:latin typeface="Arimo"/>
              </a:rPr>
              <a:t> je raspored i odnos strukturnih delova unutar nje.</a:t>
            </a:r>
          </a:p>
          <a:p>
            <a:pPr fontAlgn="base">
              <a:buFont typeface="Arial" panose="020B0604020202020204" pitchFamily="34" charset="0"/>
              <a:buChar char="•"/>
            </a:pPr>
            <a:r>
              <a:rPr lang="sr-Latn-RS" sz="1800" b="1" i="0">
                <a:effectLst/>
                <a:latin typeface="inherit"/>
              </a:rPr>
              <a:t>Struktura sajta</a:t>
            </a:r>
            <a:r>
              <a:rPr lang="sr-Latn-RS" sz="1800" b="0" i="0">
                <a:effectLst/>
                <a:latin typeface="Arimo"/>
              </a:rPr>
              <a:t> uključuje postove, web stranice i sve strukturne elemente.</a:t>
            </a:r>
          </a:p>
          <a:p>
            <a:endParaRPr lang="sr-Latn-RS" sz="1800"/>
          </a:p>
        </p:txBody>
      </p:sp>
      <p:sp>
        <p:nvSpPr>
          <p:cNvPr id="4109" name="Rectangle 4108">
            <a:extLst>
              <a:ext uri="{FF2B5EF4-FFF2-40B4-BE49-F238E27FC236}">
                <a16:creationId xmlns:a16="http://schemas.microsoft.com/office/drawing/2014/main" id="{4C707BC9-731A-490A-AF25-6F349FD9B0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254055"/>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111" name="Rectangle 4110">
            <a:extLst>
              <a:ext uri="{FF2B5EF4-FFF2-40B4-BE49-F238E27FC236}">
                <a16:creationId xmlns:a16="http://schemas.microsoft.com/office/drawing/2014/main" id="{3FD7C480-AC7D-4FEE-BB95-EEE23BB3E6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64601"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7907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37" name="Rectangle 5126">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02B1B267-383C-CD1B-153E-8FA2FEACCBA1}"/>
              </a:ext>
            </a:extLst>
          </p:cNvPr>
          <p:cNvSpPr>
            <a:spLocks noGrp="1"/>
          </p:cNvSpPr>
          <p:nvPr>
            <p:ph type="title"/>
          </p:nvPr>
        </p:nvSpPr>
        <p:spPr>
          <a:xfrm>
            <a:off x="630936" y="640080"/>
            <a:ext cx="4818888" cy="1481328"/>
          </a:xfrm>
        </p:spPr>
        <p:txBody>
          <a:bodyPr anchor="b">
            <a:normAutofit/>
          </a:bodyPr>
          <a:lstStyle/>
          <a:p>
            <a:r>
              <a:rPr lang="sr-Latn-RS" sz="5000" b="1">
                <a:latin typeface="inherit"/>
              </a:rPr>
              <a:t>Idealna arhitektura sajta</a:t>
            </a:r>
            <a:r>
              <a:rPr lang="sr-Latn-RS" sz="5000">
                <a:latin typeface="Arimo"/>
              </a:rPr>
              <a:t> </a:t>
            </a:r>
            <a:endParaRPr lang="sr-Latn-RS" sz="5000"/>
          </a:p>
        </p:txBody>
      </p:sp>
      <p:sp>
        <p:nvSpPr>
          <p:cNvPr id="5138" name="sketch line">
            <a:extLst>
              <a:ext uri="{FF2B5EF4-FFF2-40B4-BE49-F238E27FC236}">
                <a16:creationId xmlns:a16="http://schemas.microsoft.com/office/drawing/2014/main" id="{650D18FE-0824-4A46-B22C-A86B52E57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FE069FED-E811-0B34-1D4A-D3747FF0E1A9}"/>
              </a:ext>
            </a:extLst>
          </p:cNvPr>
          <p:cNvSpPr>
            <a:spLocks noGrp="1"/>
          </p:cNvSpPr>
          <p:nvPr>
            <p:ph idx="1"/>
          </p:nvPr>
        </p:nvSpPr>
        <p:spPr>
          <a:xfrm>
            <a:off x="630936" y="2660904"/>
            <a:ext cx="4818888" cy="3547872"/>
          </a:xfrm>
        </p:spPr>
        <p:txBody>
          <a:bodyPr anchor="t">
            <a:normAutofit/>
          </a:bodyPr>
          <a:lstStyle/>
          <a:p>
            <a:pPr fontAlgn="base"/>
            <a:r>
              <a:rPr lang="sr-Latn-RS" sz="2200" b="0" i="0">
                <a:effectLst/>
                <a:latin typeface="Arimo"/>
              </a:rPr>
              <a:t>izgleda kao piramida sa početnom stranicom na vrhu. Kategorije, manje važne stranice i postovi idu ispod nje. Sve to je povezano linkovima na određen način.</a:t>
            </a:r>
          </a:p>
          <a:p>
            <a:pPr fontAlgn="base"/>
            <a:r>
              <a:rPr lang="sr-Latn-RS" sz="2200" b="1" i="0">
                <a:effectLst/>
                <a:latin typeface="inherit"/>
              </a:rPr>
              <a:t>Arhitektura sajta koristi:</a:t>
            </a:r>
            <a:endParaRPr lang="sr-Latn-RS" sz="2200" b="0" i="0">
              <a:effectLst/>
              <a:latin typeface="Arimo"/>
            </a:endParaRPr>
          </a:p>
          <a:p>
            <a:pPr lvl="1" fontAlgn="base"/>
            <a:r>
              <a:rPr lang="sr-Latn-RS" sz="2200" b="0" i="1">
                <a:effectLst/>
                <a:latin typeface="inherit"/>
              </a:rPr>
              <a:t>taksonomije</a:t>
            </a:r>
            <a:r>
              <a:rPr lang="sr-Latn-RS" sz="2200" b="0" i="0">
                <a:effectLst/>
                <a:latin typeface="Arimo"/>
              </a:rPr>
              <a:t>,</a:t>
            </a:r>
          </a:p>
          <a:p>
            <a:pPr lvl="1" fontAlgn="base"/>
            <a:r>
              <a:rPr lang="sr-Latn-RS" sz="2200" b="0" i="1">
                <a:effectLst/>
                <a:latin typeface="inherit"/>
              </a:rPr>
              <a:t>hijerarhiju sadržaja,</a:t>
            </a:r>
            <a:endParaRPr lang="sr-Latn-RS" sz="2200" b="0" i="0">
              <a:effectLst/>
              <a:latin typeface="Arimo"/>
            </a:endParaRPr>
          </a:p>
          <a:p>
            <a:pPr lvl="1" fontAlgn="base"/>
            <a:r>
              <a:rPr lang="sr-Latn-RS" sz="2200" b="0" i="1">
                <a:effectLst/>
                <a:latin typeface="inherit"/>
              </a:rPr>
              <a:t>unutrašnje povezivanje</a:t>
            </a:r>
            <a:r>
              <a:rPr lang="sr-Latn-RS" sz="2200" b="0" i="0">
                <a:effectLst/>
                <a:latin typeface="Arimo"/>
              </a:rPr>
              <a:t>.</a:t>
            </a:r>
          </a:p>
          <a:p>
            <a:endParaRPr lang="sr-Latn-RS" sz="2200"/>
          </a:p>
        </p:txBody>
      </p:sp>
      <p:pic>
        <p:nvPicPr>
          <p:cNvPr id="5122" name="Picture 2" descr="Effective Website Architecture Practices You Should Know - Salt ...">
            <a:extLst>
              <a:ext uri="{FF2B5EF4-FFF2-40B4-BE49-F238E27FC236}">
                <a16:creationId xmlns:a16="http://schemas.microsoft.com/office/drawing/2014/main" id="{A4FB1C33-D2FD-2220-3042-D5106163C30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9048" y="2064258"/>
            <a:ext cx="5458968" cy="27294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5162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BEFF6379-21B3-4198-AC9B-E7334F542D4E}"/>
              </a:ext>
            </a:extLst>
          </p:cNvPr>
          <p:cNvSpPr>
            <a:spLocks noGrp="1"/>
          </p:cNvSpPr>
          <p:nvPr>
            <p:ph type="title"/>
          </p:nvPr>
        </p:nvSpPr>
        <p:spPr>
          <a:xfrm>
            <a:off x="630936" y="639520"/>
            <a:ext cx="3429000" cy="1719072"/>
          </a:xfrm>
        </p:spPr>
        <p:txBody>
          <a:bodyPr anchor="b">
            <a:normAutofit/>
          </a:bodyPr>
          <a:lstStyle/>
          <a:p>
            <a:r>
              <a:rPr lang="sr-Latn-RS" sz="2600" b="1">
                <a:latin typeface="inherit"/>
              </a:rPr>
              <a:t>Web sajt organizovan kao piramida ima sledeće nivoe</a:t>
            </a:r>
            <a:endParaRPr lang="sr-Latn-RS" sz="2600"/>
          </a:p>
        </p:txBody>
      </p:sp>
      <p:sp>
        <p:nvSpPr>
          <p:cNvPr id="6153"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E76A3549-5D33-6451-AB86-0D660E08985A}"/>
              </a:ext>
            </a:extLst>
          </p:cNvPr>
          <p:cNvSpPr>
            <a:spLocks noGrp="1"/>
          </p:cNvSpPr>
          <p:nvPr>
            <p:ph idx="1"/>
          </p:nvPr>
        </p:nvSpPr>
        <p:spPr>
          <a:xfrm>
            <a:off x="630936" y="2807208"/>
            <a:ext cx="3429000" cy="3410712"/>
          </a:xfrm>
        </p:spPr>
        <p:txBody>
          <a:bodyPr anchor="t">
            <a:normAutofit/>
          </a:bodyPr>
          <a:lstStyle/>
          <a:p>
            <a:pPr marL="0" indent="0" fontAlgn="base">
              <a:buNone/>
            </a:pPr>
            <a:endParaRPr lang="sr-Latn-RS" sz="2200" b="0" i="0">
              <a:effectLst/>
              <a:latin typeface="Arimo"/>
            </a:endParaRPr>
          </a:p>
          <a:p>
            <a:pPr fontAlgn="base">
              <a:buFont typeface="+mj-lt"/>
              <a:buAutoNum type="arabicPeriod"/>
            </a:pPr>
            <a:r>
              <a:rPr lang="sr-Latn-RS" sz="2200" b="1" i="0">
                <a:effectLst/>
                <a:latin typeface="inherit"/>
              </a:rPr>
              <a:t> Početna stranica</a:t>
            </a:r>
            <a:endParaRPr lang="sr-Latn-RS" sz="2200" b="0" i="0">
              <a:effectLst/>
              <a:latin typeface="Arimo"/>
            </a:endParaRPr>
          </a:p>
          <a:p>
            <a:pPr fontAlgn="base">
              <a:buFont typeface="+mj-lt"/>
              <a:buAutoNum type="arabicPeriod"/>
            </a:pPr>
            <a:r>
              <a:rPr lang="sr-Latn-RS" sz="2200" b="1" i="0">
                <a:effectLst/>
                <a:latin typeface="inherit"/>
              </a:rPr>
              <a:t>Kategorije</a:t>
            </a:r>
            <a:r>
              <a:rPr lang="sr-Latn-RS" sz="2200" b="0" i="0">
                <a:effectLst/>
                <a:latin typeface="Arimo"/>
              </a:rPr>
              <a:t> (ili sekcije)</a:t>
            </a:r>
          </a:p>
          <a:p>
            <a:pPr fontAlgn="base">
              <a:buFont typeface="+mj-lt"/>
              <a:buAutoNum type="arabicPeriod"/>
            </a:pPr>
            <a:r>
              <a:rPr lang="sr-Latn-RS" sz="2200" b="1" i="0">
                <a:effectLst/>
                <a:latin typeface="inherit"/>
              </a:rPr>
              <a:t>Podkategorije</a:t>
            </a:r>
            <a:r>
              <a:rPr lang="sr-Latn-RS" sz="2200" b="0" i="0">
                <a:effectLst/>
                <a:latin typeface="Arimo"/>
              </a:rPr>
              <a:t> (ukoliko su potrebne)</a:t>
            </a:r>
          </a:p>
          <a:p>
            <a:pPr fontAlgn="base">
              <a:buFont typeface="+mj-lt"/>
              <a:buAutoNum type="arabicPeriod"/>
            </a:pPr>
            <a:r>
              <a:rPr lang="sr-Latn-RS" sz="2200" b="1" i="0">
                <a:effectLst/>
                <a:latin typeface="inherit"/>
              </a:rPr>
              <a:t>Pojedinačne stranice i postovi</a:t>
            </a:r>
            <a:endParaRPr lang="sr-Latn-RS" sz="2200" b="0" i="0">
              <a:effectLst/>
              <a:latin typeface="Arimo"/>
            </a:endParaRPr>
          </a:p>
          <a:p>
            <a:endParaRPr lang="sr-Latn-RS" sz="2200"/>
          </a:p>
        </p:txBody>
      </p:sp>
      <p:pic>
        <p:nvPicPr>
          <p:cNvPr id="6146" name="Picture 2" descr="How to Build Your Website Architecture for SEO">
            <a:extLst>
              <a:ext uri="{FF2B5EF4-FFF2-40B4-BE49-F238E27FC236}">
                <a16:creationId xmlns:a16="http://schemas.microsoft.com/office/drawing/2014/main" id="{BA302927-236B-00C9-48E7-0F2CFE73EB8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54918" y="640080"/>
            <a:ext cx="5902475" cy="5577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2666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87" name="Rectangle 7174">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D5077B2A-9D80-D3E2-08AC-7B4C58015AFF}"/>
              </a:ext>
            </a:extLst>
          </p:cNvPr>
          <p:cNvSpPr>
            <a:spLocks noGrp="1"/>
          </p:cNvSpPr>
          <p:nvPr>
            <p:ph type="title"/>
          </p:nvPr>
        </p:nvSpPr>
        <p:spPr>
          <a:xfrm>
            <a:off x="630936" y="640080"/>
            <a:ext cx="4818888" cy="1481328"/>
          </a:xfrm>
        </p:spPr>
        <p:txBody>
          <a:bodyPr anchor="b">
            <a:normAutofit/>
          </a:bodyPr>
          <a:lstStyle/>
          <a:p>
            <a:r>
              <a:rPr lang="sr-Latn-RS" sz="3000" b="1">
                <a:latin typeface="Open Sans" panose="020B0606030504020204" pitchFamily="34" charset="0"/>
              </a:rPr>
              <a:t>Silo arhitektura i struktura sajta</a:t>
            </a:r>
            <a:br>
              <a:rPr lang="sr-Latn-RS" sz="3000" b="1">
                <a:latin typeface="Open Sans" panose="020B0606030504020204" pitchFamily="34" charset="0"/>
              </a:rPr>
            </a:br>
            <a:endParaRPr lang="sr-Latn-RS" sz="3000"/>
          </a:p>
        </p:txBody>
      </p:sp>
      <p:sp>
        <p:nvSpPr>
          <p:cNvPr id="7188"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57498914-04A5-5AE8-3F21-3852A0640A1D}"/>
              </a:ext>
            </a:extLst>
          </p:cNvPr>
          <p:cNvSpPr>
            <a:spLocks noGrp="1"/>
          </p:cNvSpPr>
          <p:nvPr>
            <p:ph idx="1"/>
          </p:nvPr>
        </p:nvSpPr>
        <p:spPr>
          <a:xfrm>
            <a:off x="630936" y="2660904"/>
            <a:ext cx="4818888" cy="3547872"/>
          </a:xfrm>
        </p:spPr>
        <p:txBody>
          <a:bodyPr anchor="t">
            <a:normAutofit/>
          </a:bodyPr>
          <a:lstStyle/>
          <a:p>
            <a:pPr fontAlgn="base"/>
            <a:r>
              <a:rPr lang="sr-Latn-RS" sz="1700" b="1" i="0">
                <a:effectLst/>
                <a:latin typeface="inherit"/>
              </a:rPr>
              <a:t>Postoje dva oblika izgradnje</a:t>
            </a:r>
            <a:endParaRPr lang="sr-Latn-RS" sz="1700" b="0" i="0">
              <a:effectLst/>
              <a:latin typeface="Arimo"/>
            </a:endParaRPr>
          </a:p>
          <a:p>
            <a:pPr fontAlgn="base">
              <a:buFont typeface="Arial" panose="020B0604020202020204" pitchFamily="34" charset="0"/>
              <a:buChar char="•"/>
            </a:pPr>
            <a:r>
              <a:rPr lang="sr-Latn-RS" sz="1700" b="1" i="0">
                <a:effectLst/>
                <a:latin typeface="inherit"/>
              </a:rPr>
              <a:t>Grupisanje –</a:t>
            </a:r>
            <a:r>
              <a:rPr lang="sr-Latn-RS" sz="1700" b="0" i="0">
                <a:effectLst/>
                <a:latin typeface="Arimo"/>
              </a:rPr>
              <a:t> smeštanje sadržaja u istu kategoriju prema njihovoj bliskosti.</a:t>
            </a:r>
          </a:p>
          <a:p>
            <a:pPr fontAlgn="base">
              <a:buFont typeface="Arial" panose="020B0604020202020204" pitchFamily="34" charset="0"/>
              <a:buChar char="•"/>
            </a:pPr>
            <a:r>
              <a:rPr lang="sr-Latn-RS" sz="1700" b="1" i="0">
                <a:effectLst/>
                <a:latin typeface="inherit"/>
              </a:rPr>
              <a:t>Izolacija – </a:t>
            </a:r>
            <a:r>
              <a:rPr lang="sr-Latn-RS" sz="1700" b="0" i="0">
                <a:effectLst/>
                <a:latin typeface="Arimo"/>
              </a:rPr>
              <a:t>izgradnja grupa čiji sadržaji komuniciraju samo unutar svoje kategorije.</a:t>
            </a:r>
          </a:p>
          <a:p>
            <a:pPr fontAlgn="base"/>
            <a:r>
              <a:rPr lang="sr-Latn-RS" sz="1700" b="0" i="0">
                <a:effectLst/>
                <a:latin typeface="Arimo"/>
              </a:rPr>
              <a:t>U oba ova oblika arhitekture, </a:t>
            </a:r>
            <a:r>
              <a:rPr lang="sr-Latn-RS" sz="1700" b="0" i="1">
                <a:effectLst/>
                <a:latin typeface="inherit"/>
              </a:rPr>
              <a:t>struktura sajta</a:t>
            </a:r>
            <a:r>
              <a:rPr lang="sr-Latn-RS" sz="1700" b="0" i="0">
                <a:effectLst/>
                <a:latin typeface="Arimo"/>
              </a:rPr>
              <a:t> i </a:t>
            </a:r>
            <a:r>
              <a:rPr lang="sr-Latn-RS" sz="1700" b="0" i="1">
                <a:effectLst/>
                <a:latin typeface="inherit"/>
              </a:rPr>
              <a:t>struktura internih veza</a:t>
            </a:r>
            <a:r>
              <a:rPr lang="sr-Latn-RS" sz="1700" b="0" i="0">
                <a:effectLst/>
                <a:latin typeface="Arimo"/>
              </a:rPr>
              <a:t> ostaju očuvane.</a:t>
            </a:r>
          </a:p>
          <a:p>
            <a:pPr fontAlgn="base"/>
            <a:r>
              <a:rPr lang="sr-Latn-RS" sz="1700" b="1" i="0">
                <a:effectLst/>
                <a:latin typeface="inherit"/>
              </a:rPr>
              <a:t>Ideja silo arhitekture</a:t>
            </a:r>
            <a:r>
              <a:rPr lang="sr-Latn-RS" sz="1700" b="0" i="0">
                <a:effectLst/>
                <a:latin typeface="Arimo"/>
              </a:rPr>
              <a:t> sajta je da se </a:t>
            </a:r>
            <a:r>
              <a:rPr lang="sr-Latn-RS" sz="1700" b="0" i="1">
                <a:effectLst/>
                <a:latin typeface="inherit"/>
              </a:rPr>
              <a:t>usko povezani sadržaji</a:t>
            </a:r>
            <a:r>
              <a:rPr lang="sr-Latn-RS" sz="1700" b="0" i="0">
                <a:effectLst/>
                <a:latin typeface="Arimo"/>
              </a:rPr>
              <a:t> grupišu radi bolje preglednosti i upotrebljivosti, ali tako da i dalje međusobno komuniciraju na najoptimalniji način.</a:t>
            </a:r>
          </a:p>
          <a:p>
            <a:endParaRPr lang="sr-Latn-RS" sz="1700"/>
          </a:p>
        </p:txBody>
      </p:sp>
      <p:pic>
        <p:nvPicPr>
          <p:cNvPr id="7170" name="Picture 2" descr="Struktura sajta - silo arhitektura">
            <a:extLst>
              <a:ext uri="{FF2B5EF4-FFF2-40B4-BE49-F238E27FC236}">
                <a16:creationId xmlns:a16="http://schemas.microsoft.com/office/drawing/2014/main" id="{90BA411F-351E-FB6E-37EB-6674D1B9EBD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9048" y="699516"/>
            <a:ext cx="5458968" cy="5458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6791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1DDCC632-9150-0D1D-850E-E5C6DEEA8DCD}"/>
              </a:ext>
            </a:extLst>
          </p:cNvPr>
          <p:cNvSpPr>
            <a:spLocks noGrp="1"/>
          </p:cNvSpPr>
          <p:nvPr>
            <p:ph type="title"/>
          </p:nvPr>
        </p:nvSpPr>
        <p:spPr>
          <a:xfrm>
            <a:off x="1371599" y="294538"/>
            <a:ext cx="9895951" cy="1033669"/>
          </a:xfrm>
        </p:spPr>
        <p:txBody>
          <a:bodyPr vert="horz" lIns="91440" tIns="45720" rIns="91440" bIns="45720" rtlCol="0" anchor="ctr">
            <a:normAutofit/>
          </a:bodyPr>
          <a:lstStyle/>
          <a:p>
            <a:r>
              <a:rPr lang="en-US" sz="3400" b="1" i="0" u="none" strike="noStrike" kern="1200">
                <a:solidFill>
                  <a:srgbClr val="FFFFFF"/>
                </a:solidFill>
                <a:effectLst/>
                <a:latin typeface="+mj-lt"/>
                <a:ea typeface="+mj-ea"/>
                <a:cs typeface="+mj-cs"/>
              </a:rPr>
              <a:t> Ključni elementi strukture sajta i web stranica</a:t>
            </a:r>
            <a:br>
              <a:rPr lang="en-US" sz="3400" b="1" i="0" u="none" strike="noStrike" kern="1200">
                <a:solidFill>
                  <a:srgbClr val="FFFFFF"/>
                </a:solidFill>
                <a:effectLst/>
                <a:latin typeface="+mj-lt"/>
                <a:ea typeface="+mj-ea"/>
                <a:cs typeface="+mj-cs"/>
              </a:rPr>
            </a:br>
            <a:endParaRPr lang="en-US" sz="3400" kern="1200">
              <a:solidFill>
                <a:srgbClr val="FFFFFF"/>
              </a:solidFill>
              <a:latin typeface="+mj-lt"/>
              <a:ea typeface="+mj-ea"/>
              <a:cs typeface="+mj-cs"/>
            </a:endParaRPr>
          </a:p>
        </p:txBody>
      </p:sp>
      <p:sp>
        <p:nvSpPr>
          <p:cNvPr id="7" name="Čuvar mesta za sadržaj 6">
            <a:extLst>
              <a:ext uri="{FF2B5EF4-FFF2-40B4-BE49-F238E27FC236}">
                <a16:creationId xmlns:a16="http://schemas.microsoft.com/office/drawing/2014/main" id="{794015B9-4DA5-FC04-6432-3F51040A6BE5}"/>
              </a:ext>
            </a:extLst>
          </p:cNvPr>
          <p:cNvSpPr>
            <a:spLocks noGrp="1"/>
          </p:cNvSpPr>
          <p:nvPr>
            <p:ph idx="1"/>
          </p:nvPr>
        </p:nvSpPr>
        <p:spPr>
          <a:xfrm>
            <a:off x="1371599" y="2318197"/>
            <a:ext cx="9724031" cy="3683358"/>
          </a:xfrm>
        </p:spPr>
        <p:txBody>
          <a:bodyPr vert="horz" lIns="91440" tIns="45720" rIns="91440" bIns="45720" rtlCol="0" anchor="ctr">
            <a:normAutofit/>
          </a:bodyPr>
          <a:lstStyle/>
          <a:p>
            <a:pPr marL="0" indent="0" fontAlgn="base">
              <a:buNone/>
            </a:pPr>
            <a:r>
              <a:rPr lang="en-US" sz="2000" b="1" i="0" dirty="0">
                <a:effectLst/>
              </a:rPr>
              <a:t>Na </a:t>
            </a:r>
            <a:r>
              <a:rPr lang="en-US" sz="2000" b="1" i="0" dirty="0" err="1">
                <a:effectLst/>
              </a:rPr>
              <a:t>svakom</a:t>
            </a:r>
            <a:r>
              <a:rPr lang="en-US" sz="2000" b="1" i="0" dirty="0">
                <a:effectLst/>
              </a:rPr>
              <a:t> </a:t>
            </a:r>
            <a:r>
              <a:rPr lang="en-US" sz="2000" b="1" i="0" dirty="0" err="1">
                <a:effectLst/>
              </a:rPr>
              <a:t>sajtu</a:t>
            </a:r>
            <a:r>
              <a:rPr lang="en-US" sz="2000" b="1" i="0" dirty="0">
                <a:effectLst/>
              </a:rPr>
              <a:t> </a:t>
            </a:r>
            <a:r>
              <a:rPr lang="en-US" sz="2000" b="1" i="0" dirty="0" err="1">
                <a:effectLst/>
              </a:rPr>
              <a:t>i</a:t>
            </a:r>
            <a:r>
              <a:rPr lang="en-US" sz="2000" b="1" i="0" dirty="0">
                <a:effectLst/>
              </a:rPr>
              <a:t> </a:t>
            </a:r>
            <a:r>
              <a:rPr lang="en-US" sz="2000" b="1" i="0" dirty="0" err="1">
                <a:effectLst/>
              </a:rPr>
              <a:t>na</a:t>
            </a:r>
            <a:r>
              <a:rPr lang="en-US" sz="2000" b="1" i="0" dirty="0">
                <a:effectLst/>
              </a:rPr>
              <a:t> </a:t>
            </a:r>
            <a:r>
              <a:rPr lang="en-US" sz="2000" b="1" i="0" dirty="0" err="1">
                <a:effectLst/>
              </a:rPr>
              <a:t>većini</a:t>
            </a:r>
            <a:r>
              <a:rPr lang="en-US" sz="2000" b="1" i="0" dirty="0">
                <a:effectLst/>
              </a:rPr>
              <a:t> web </a:t>
            </a:r>
            <a:r>
              <a:rPr lang="en-US" sz="2000" b="1" i="0" dirty="0" err="1">
                <a:effectLst/>
              </a:rPr>
              <a:t>stranica</a:t>
            </a:r>
            <a:r>
              <a:rPr lang="en-US" sz="2000" b="1" i="0" dirty="0">
                <a:effectLst/>
              </a:rPr>
              <a:t> </a:t>
            </a:r>
            <a:r>
              <a:rPr lang="en-US" sz="2000" b="1" i="0" dirty="0" err="1">
                <a:effectLst/>
              </a:rPr>
              <a:t>ključni</a:t>
            </a:r>
            <a:r>
              <a:rPr lang="en-US" sz="2000" b="1" i="0" dirty="0">
                <a:effectLst/>
              </a:rPr>
              <a:t> </a:t>
            </a:r>
            <a:r>
              <a:rPr lang="en-US" sz="2000" b="1" i="0" dirty="0" err="1">
                <a:effectLst/>
              </a:rPr>
              <a:t>strukturni</a:t>
            </a:r>
            <a:r>
              <a:rPr lang="en-US" sz="2000" b="1" i="0" dirty="0">
                <a:effectLst/>
              </a:rPr>
              <a:t> </a:t>
            </a:r>
            <a:r>
              <a:rPr lang="en-US" sz="2000" b="1" i="0" dirty="0" err="1">
                <a:effectLst/>
              </a:rPr>
              <a:t>elementi</a:t>
            </a:r>
            <a:r>
              <a:rPr lang="en-US" sz="2000" b="1" i="0" dirty="0">
                <a:effectLst/>
              </a:rPr>
              <a:t> </a:t>
            </a:r>
            <a:r>
              <a:rPr lang="en-US" sz="2000" b="1" i="0" dirty="0" err="1">
                <a:effectLst/>
              </a:rPr>
              <a:t>su</a:t>
            </a:r>
            <a:r>
              <a:rPr lang="en-US" sz="2000" b="1" i="0" dirty="0">
                <a:effectLst/>
              </a:rPr>
              <a:t>:</a:t>
            </a:r>
            <a:endParaRPr lang="en-US" sz="2000" b="0" i="0" dirty="0">
              <a:effectLst/>
            </a:endParaRPr>
          </a:p>
          <a:p>
            <a:pPr fontAlgn="base"/>
            <a:r>
              <a:rPr lang="en-US" sz="2000" b="1" i="0" dirty="0" err="1">
                <a:effectLst/>
              </a:rPr>
              <a:t>Zaglavlje</a:t>
            </a:r>
            <a:r>
              <a:rPr lang="en-US" sz="2000" b="1" i="0" dirty="0">
                <a:effectLst/>
              </a:rPr>
              <a:t> </a:t>
            </a:r>
            <a:r>
              <a:rPr lang="en-US" sz="2000" b="0" i="0" dirty="0">
                <a:effectLst/>
              </a:rPr>
              <a:t>(</a:t>
            </a:r>
            <a:r>
              <a:rPr lang="en-US" sz="2000" b="0" i="0" dirty="0" err="1">
                <a:effectLst/>
              </a:rPr>
              <a:t>heder</a:t>
            </a:r>
            <a:r>
              <a:rPr lang="en-US" sz="2000" b="0" i="0" dirty="0">
                <a:effectLst/>
              </a:rPr>
              <a:t>)</a:t>
            </a:r>
          </a:p>
          <a:p>
            <a:pPr fontAlgn="base"/>
            <a:r>
              <a:rPr lang="en-US" sz="2000" b="1" i="0" dirty="0">
                <a:effectLst/>
              </a:rPr>
              <a:t>Logo</a:t>
            </a:r>
            <a:r>
              <a:rPr lang="en-US" sz="2000" b="0" i="0" dirty="0">
                <a:effectLst/>
              </a:rPr>
              <a:t> (</a:t>
            </a:r>
            <a:r>
              <a:rPr lang="en-US" sz="2000" b="0" i="0" dirty="0" err="1">
                <a:effectLst/>
              </a:rPr>
              <a:t>logotip</a:t>
            </a:r>
            <a:r>
              <a:rPr lang="en-US" sz="2000" b="0" i="0" dirty="0">
                <a:effectLst/>
              </a:rPr>
              <a:t>)</a:t>
            </a:r>
          </a:p>
          <a:p>
            <a:pPr fontAlgn="base"/>
            <a:r>
              <a:rPr lang="en-US" sz="2000" b="1" i="0" dirty="0" err="1">
                <a:effectLst/>
              </a:rPr>
              <a:t>Navigacija</a:t>
            </a:r>
            <a:r>
              <a:rPr lang="en-US" sz="2000" b="0" i="0" dirty="0">
                <a:effectLst/>
              </a:rPr>
              <a:t> (menu)</a:t>
            </a:r>
          </a:p>
          <a:p>
            <a:pPr fontAlgn="base"/>
            <a:r>
              <a:rPr lang="en-US" sz="2000" b="1" i="0" dirty="0" err="1">
                <a:effectLst/>
              </a:rPr>
              <a:t>Sadržaj</a:t>
            </a:r>
            <a:r>
              <a:rPr lang="en-US" sz="2000" b="0" i="0" dirty="0">
                <a:effectLst/>
              </a:rPr>
              <a:t> (content)</a:t>
            </a:r>
          </a:p>
          <a:p>
            <a:pPr fontAlgn="base"/>
            <a:r>
              <a:rPr lang="en-US" sz="2000" b="1" i="0" dirty="0" err="1">
                <a:effectLst/>
              </a:rPr>
              <a:t>Bočna</a:t>
            </a:r>
            <a:r>
              <a:rPr lang="en-US" sz="2000" b="1" i="0" dirty="0">
                <a:effectLst/>
              </a:rPr>
              <a:t> </a:t>
            </a:r>
            <a:r>
              <a:rPr lang="en-US" sz="2000" b="1" i="0" dirty="0" err="1">
                <a:effectLst/>
              </a:rPr>
              <a:t>kolona</a:t>
            </a:r>
            <a:r>
              <a:rPr lang="en-US" sz="2000" b="0" i="0" dirty="0">
                <a:effectLst/>
              </a:rPr>
              <a:t> (sidebar)</a:t>
            </a:r>
          </a:p>
          <a:p>
            <a:pPr fontAlgn="base"/>
            <a:r>
              <a:rPr lang="en-US" sz="2000" b="1" i="0" dirty="0" err="1">
                <a:effectLst/>
              </a:rPr>
              <a:t>Pozadina</a:t>
            </a:r>
            <a:r>
              <a:rPr lang="en-US" sz="2000" b="0" i="0" dirty="0">
                <a:effectLst/>
              </a:rPr>
              <a:t> (background)</a:t>
            </a:r>
          </a:p>
          <a:p>
            <a:pPr fontAlgn="base"/>
            <a:r>
              <a:rPr lang="en-US" sz="2000" b="1" i="0" dirty="0" err="1">
                <a:effectLst/>
              </a:rPr>
              <a:t>Podnožje</a:t>
            </a:r>
            <a:r>
              <a:rPr lang="en-US" sz="2000" b="0" i="0" dirty="0">
                <a:effectLst/>
              </a:rPr>
              <a:t> (footer)</a:t>
            </a:r>
          </a:p>
        </p:txBody>
      </p:sp>
    </p:spTree>
    <p:extLst>
      <p:ext uri="{BB962C8B-B14F-4D97-AF65-F5344CB8AC3E}">
        <p14:creationId xmlns:p14="http://schemas.microsoft.com/office/powerpoint/2010/main" val="1995758394"/>
      </p:ext>
    </p:extLst>
  </p:cSld>
  <p:clrMapOvr>
    <a:masterClrMapping/>
  </p:clrMapOvr>
</p:sld>
</file>

<file path=ppt/theme/theme1.xml><?xml version="1.0" encoding="utf-8"?>
<a:theme xmlns:a="http://schemas.openxmlformats.org/drawingml/2006/main" name="Office Theme">
  <a:themeElements>
    <a:clrScheme name="Tema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Tema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ema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70</TotalTime>
  <Words>1485</Words>
  <Application>Microsoft Office PowerPoint</Application>
  <PresentationFormat>Široki ekran</PresentationFormat>
  <Paragraphs>106</Paragraphs>
  <Slides>24</Slides>
  <Notes>0</Notes>
  <HiddenSlides>0</HiddenSlides>
  <MMClips>0</MMClips>
  <ScaleCrop>false</ScaleCrop>
  <HeadingPairs>
    <vt:vector size="6" baseType="variant">
      <vt:variant>
        <vt:lpstr>Korišćeni fontovi</vt:lpstr>
      </vt:variant>
      <vt:variant>
        <vt:i4>7</vt:i4>
      </vt:variant>
      <vt:variant>
        <vt:lpstr>Tema</vt:lpstr>
      </vt:variant>
      <vt:variant>
        <vt:i4>1</vt:i4>
      </vt:variant>
      <vt:variant>
        <vt:lpstr>Naslovi slajdova</vt:lpstr>
      </vt:variant>
      <vt:variant>
        <vt:i4>24</vt:i4>
      </vt:variant>
    </vt:vector>
  </HeadingPairs>
  <TitlesOfParts>
    <vt:vector size="32" baseType="lpstr">
      <vt:lpstr>Aptos</vt:lpstr>
      <vt:lpstr>Aptos Display</vt:lpstr>
      <vt:lpstr>Arial</vt:lpstr>
      <vt:lpstr>Arimo</vt:lpstr>
      <vt:lpstr>Calibri</vt:lpstr>
      <vt:lpstr>inherit</vt:lpstr>
      <vt:lpstr>Open Sans</vt:lpstr>
      <vt:lpstr>Office Theme</vt:lpstr>
      <vt:lpstr>STRUKTURA WEB STRANICE </vt:lpstr>
      <vt:lpstr>PowerPoint prezentacija</vt:lpstr>
      <vt:lpstr>Značaj pravilne strukture WEB stranice</vt:lpstr>
      <vt:lpstr>PowerPoint prezentacija</vt:lpstr>
      <vt:lpstr>Struktura vs arhiktektura web sajta</vt:lpstr>
      <vt:lpstr>Idealna arhitektura sajta </vt:lpstr>
      <vt:lpstr>Web sajt organizovan kao piramida ima sledeće nivoe</vt:lpstr>
      <vt:lpstr>Silo arhitektura i struktura sajta </vt:lpstr>
      <vt:lpstr> Ključni elementi strukture sajta i web stranica </vt:lpstr>
      <vt:lpstr>Zaglavlje (header) </vt:lpstr>
      <vt:lpstr>Logo (logotip) </vt:lpstr>
      <vt:lpstr>Meni i navigacija </vt:lpstr>
      <vt:lpstr>Sadržaj web stranice kao element strukture sajta </vt:lpstr>
      <vt:lpstr>Bočna kolona web sajta (sidebar) </vt:lpstr>
      <vt:lpstr>Baneri </vt:lpstr>
      <vt:lpstr>Pozadina kao deo strukture sajta </vt:lpstr>
      <vt:lpstr>Podnožje sajta i web stranica (footer) </vt:lpstr>
      <vt:lpstr>Pravilan raspored ključnih delova strukture sajta </vt:lpstr>
      <vt:lpstr>PowerPoint prezentacija</vt:lpstr>
      <vt:lpstr>TAKSONOMIJA</vt:lpstr>
      <vt:lpstr>Značaj veličine kategorije? </vt:lpstr>
      <vt:lpstr>Najčešće greške u strukturi sajta</vt:lpstr>
      <vt:lpstr>Struktura sajta u obliku piramide </vt:lpstr>
      <vt:lpstr>Kategorija kao glavna stranica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STRUKTURA WEB STRANICE </dc:title>
  <dc:creator>dr Dejan Blagojević</dc:creator>
  <cp:lastModifiedBy>dr Dejan Blagojević</cp:lastModifiedBy>
  <cp:revision>1</cp:revision>
  <dcterms:created xsi:type="dcterms:W3CDTF">2024-02-25T17:59:57Z</dcterms:created>
  <dcterms:modified xsi:type="dcterms:W3CDTF">2024-02-25T19:10:07Z</dcterms:modified>
</cp:coreProperties>
</file>